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notesMasterIdLst>
    <p:notesMasterId r:id="rId28"/>
  </p:notesMasterIdLst>
  <p:sldIdLst>
    <p:sldId id="256" r:id="rId2"/>
    <p:sldId id="288" r:id="rId3"/>
    <p:sldId id="302" r:id="rId4"/>
    <p:sldId id="290" r:id="rId5"/>
    <p:sldId id="261" r:id="rId6"/>
    <p:sldId id="298" r:id="rId7"/>
    <p:sldId id="293" r:id="rId8"/>
    <p:sldId id="309" r:id="rId9"/>
    <p:sldId id="301" r:id="rId10"/>
    <p:sldId id="311" r:id="rId11"/>
    <p:sldId id="312" r:id="rId12"/>
    <p:sldId id="296" r:id="rId13"/>
    <p:sldId id="297" r:id="rId14"/>
    <p:sldId id="276" r:id="rId15"/>
    <p:sldId id="303" r:id="rId16"/>
    <p:sldId id="284" r:id="rId17"/>
    <p:sldId id="305" r:id="rId18"/>
    <p:sldId id="315" r:id="rId19"/>
    <p:sldId id="306" r:id="rId20"/>
    <p:sldId id="313" r:id="rId21"/>
    <p:sldId id="274" r:id="rId22"/>
    <p:sldId id="308" r:id="rId23"/>
    <p:sldId id="319" r:id="rId24"/>
    <p:sldId id="321" r:id="rId25"/>
    <p:sldId id="322" r:id="rId26"/>
    <p:sldId id="320"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3C21CB-2EA5-AA39-E4D4-1355A1CD63D3}" name="MJ" initials="M" userId="ab871d9a42c4d0c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5897"/>
  </p:normalViewPr>
  <p:slideViewPr>
    <p:cSldViewPr snapToGrid="0" snapToObjects="1">
      <p:cViewPr varScale="1">
        <p:scale>
          <a:sx n="114" d="100"/>
          <a:sy n="114" d="100"/>
        </p:scale>
        <p:origin x="1600" y="176"/>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52" d="100"/>
          <a:sy n="152" d="100"/>
        </p:scale>
        <p:origin x="2488" y="14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4C3FF83-7CA2-334C-AA99-867A52643E96}" type="datetimeFigureOut">
              <a:rPr lang="en-US" smtClean="0"/>
              <a:t>6/21/22</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B20AFAD-3E24-B44F-BC0C-D823E85F2EA1}" type="slidenum">
              <a:rPr lang="en-US" smtClean="0"/>
              <a:t>‹#›</a:t>
            </a:fld>
            <a:endParaRPr lang="en-US" dirty="0"/>
          </a:p>
        </p:txBody>
      </p:sp>
    </p:spTree>
    <p:extLst>
      <p:ext uri="{BB962C8B-B14F-4D97-AF65-F5344CB8AC3E}">
        <p14:creationId xmlns:p14="http://schemas.microsoft.com/office/powerpoint/2010/main" val="3178712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20AFAD-3E24-B44F-BC0C-D823E85F2EA1}" type="slidenum">
              <a:rPr lang="en-US" smtClean="0"/>
              <a:t>1</a:t>
            </a:fld>
            <a:endParaRPr lang="en-US" dirty="0"/>
          </a:p>
        </p:txBody>
      </p:sp>
    </p:spTree>
    <p:extLst>
      <p:ext uri="{BB962C8B-B14F-4D97-AF65-F5344CB8AC3E}">
        <p14:creationId xmlns:p14="http://schemas.microsoft.com/office/powerpoint/2010/main" val="829289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20AFAD-3E24-B44F-BC0C-D823E85F2EA1}" type="slidenum">
              <a:rPr lang="en-US" smtClean="0"/>
              <a:t>11</a:t>
            </a:fld>
            <a:endParaRPr lang="en-US" dirty="0"/>
          </a:p>
        </p:txBody>
      </p:sp>
    </p:spTree>
    <p:extLst>
      <p:ext uri="{BB962C8B-B14F-4D97-AF65-F5344CB8AC3E}">
        <p14:creationId xmlns:p14="http://schemas.microsoft.com/office/powerpoint/2010/main" val="2446392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20AFAD-3E24-B44F-BC0C-D823E85F2EA1}" type="slidenum">
              <a:rPr lang="en-US" smtClean="0"/>
              <a:t>13</a:t>
            </a:fld>
            <a:endParaRPr lang="en-US" dirty="0"/>
          </a:p>
        </p:txBody>
      </p:sp>
    </p:spTree>
    <p:extLst>
      <p:ext uri="{BB962C8B-B14F-4D97-AF65-F5344CB8AC3E}">
        <p14:creationId xmlns:p14="http://schemas.microsoft.com/office/powerpoint/2010/main" val="1387707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5A10D4-15B1-493B-B694-CA7EC8C3525B}"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667359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384497E-78AB-4C79-91A6-00E0F5E4C5F9}"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20465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D744BFD-ACEF-431E-8D85-33FFDE2811B2}"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35667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9F7FB2-D61A-486E-8FE4-F7B853CE775B}"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909150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93884D-40C0-4C4A-82E2-78FFA5E3C27C}"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6650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4141010-DBDD-4E41-AEA5-D119BD145EB7}"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38773347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71EDE-1550-4C14-B5C4-5F615DD379D8}"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788176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22D1C-5A5E-4CFC-BCEF-2817C458EF8D}"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388423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AA2D16-68D8-4D60-A653-4FD53C517E24}"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3301456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F1980F-2CB9-4A95-ABC2-3ABDF2A01FD7}" type="datetime1">
              <a:rPr lang="en-US" smtClean="0"/>
              <a:t>6/21/22</a:t>
            </a:fld>
            <a:endParaRPr lang="en-US" dirty="0"/>
          </a:p>
        </p:txBody>
      </p:sp>
      <p:sp>
        <p:nvSpPr>
          <p:cNvPr id="5" name="Footer Placeholder 4"/>
          <p:cNvSpPr>
            <a:spLocks noGrp="1"/>
          </p:cNvSpPr>
          <p:nvPr>
            <p:ph type="ftr" sz="quarter" idx="11"/>
          </p:nvPr>
        </p:nvSpPr>
        <p:spPr/>
        <p:txBody>
          <a:bodyPr/>
          <a:lstStyle/>
          <a:p>
            <a:r>
              <a:rPr lang="en-US"/>
              <a:t>June 21, 2022</a:t>
            </a:r>
            <a:endParaRPr lang="en-US" dirty="0"/>
          </a:p>
        </p:txBody>
      </p:sp>
      <p:sp>
        <p:nvSpPr>
          <p:cNvPr id="6" name="Slide Number Placeholder 5"/>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03775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A978E6-C9CB-419A-ABE6-548208248D09}" type="datetime1">
              <a:rPr lang="en-US" smtClean="0"/>
              <a:t>6/21/22</a:t>
            </a:fld>
            <a:endParaRPr lang="en-US" dirty="0"/>
          </a:p>
        </p:txBody>
      </p:sp>
      <p:sp>
        <p:nvSpPr>
          <p:cNvPr id="6" name="Footer Placeholder 5"/>
          <p:cNvSpPr>
            <a:spLocks noGrp="1"/>
          </p:cNvSpPr>
          <p:nvPr>
            <p:ph type="ftr" sz="quarter" idx="11"/>
          </p:nvPr>
        </p:nvSpPr>
        <p:spPr/>
        <p:txBody>
          <a:bodyPr/>
          <a:lstStyle/>
          <a:p>
            <a:r>
              <a:rPr lang="en-US"/>
              <a:t>June 21, 2022</a:t>
            </a:r>
            <a:endParaRPr lang="en-US" dirty="0"/>
          </a:p>
        </p:txBody>
      </p:sp>
      <p:sp>
        <p:nvSpPr>
          <p:cNvPr id="7" name="Slide Number Placeholder 6"/>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3833245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03333C-06C9-4373-AEC2-1089667B11B2}" type="datetime1">
              <a:rPr lang="en-US" smtClean="0"/>
              <a:t>6/21/22</a:t>
            </a:fld>
            <a:endParaRPr lang="en-US" dirty="0"/>
          </a:p>
        </p:txBody>
      </p:sp>
      <p:sp>
        <p:nvSpPr>
          <p:cNvPr id="8" name="Footer Placeholder 7"/>
          <p:cNvSpPr>
            <a:spLocks noGrp="1"/>
          </p:cNvSpPr>
          <p:nvPr>
            <p:ph type="ftr" sz="quarter" idx="11"/>
          </p:nvPr>
        </p:nvSpPr>
        <p:spPr/>
        <p:txBody>
          <a:bodyPr/>
          <a:lstStyle/>
          <a:p>
            <a:r>
              <a:rPr lang="en-US"/>
              <a:t>June 21, 2022</a:t>
            </a:r>
            <a:endParaRPr lang="en-US" dirty="0"/>
          </a:p>
        </p:txBody>
      </p:sp>
      <p:sp>
        <p:nvSpPr>
          <p:cNvPr id="9" name="Slide Number Placeholder 8"/>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86624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E67898-0CDC-4964-9C57-B4A9FDC1695A}" type="datetime1">
              <a:rPr lang="en-US" smtClean="0"/>
              <a:t>6/21/22</a:t>
            </a:fld>
            <a:endParaRPr lang="en-US" dirty="0"/>
          </a:p>
        </p:txBody>
      </p:sp>
      <p:sp>
        <p:nvSpPr>
          <p:cNvPr id="4" name="Footer Placeholder 3"/>
          <p:cNvSpPr>
            <a:spLocks noGrp="1"/>
          </p:cNvSpPr>
          <p:nvPr>
            <p:ph type="ftr" sz="quarter" idx="11"/>
          </p:nvPr>
        </p:nvSpPr>
        <p:spPr/>
        <p:txBody>
          <a:bodyPr/>
          <a:lstStyle/>
          <a:p>
            <a:r>
              <a:rPr lang="en-US"/>
              <a:t>June 21, 2022</a:t>
            </a:r>
            <a:endParaRPr lang="en-US" dirty="0"/>
          </a:p>
        </p:txBody>
      </p:sp>
      <p:sp>
        <p:nvSpPr>
          <p:cNvPr id="5" name="Slide Number Placeholder 4"/>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978583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E8A154-DF20-47AA-91F8-AA05F521DB08}" type="datetime1">
              <a:rPr lang="en-US" smtClean="0"/>
              <a:t>6/21/22</a:t>
            </a:fld>
            <a:endParaRPr lang="en-US" dirty="0"/>
          </a:p>
        </p:txBody>
      </p:sp>
      <p:sp>
        <p:nvSpPr>
          <p:cNvPr id="3" name="Footer Placeholder 2"/>
          <p:cNvSpPr>
            <a:spLocks noGrp="1"/>
          </p:cNvSpPr>
          <p:nvPr>
            <p:ph type="ftr" sz="quarter" idx="11"/>
          </p:nvPr>
        </p:nvSpPr>
        <p:spPr/>
        <p:txBody>
          <a:bodyPr/>
          <a:lstStyle/>
          <a:p>
            <a:r>
              <a:rPr lang="en-US"/>
              <a:t>June 21, 2022</a:t>
            </a:r>
            <a:endParaRPr lang="en-US" dirty="0"/>
          </a:p>
        </p:txBody>
      </p:sp>
      <p:sp>
        <p:nvSpPr>
          <p:cNvPr id="4" name="Slide Number Placeholder 3"/>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605403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F03494E-7537-40F0-9AF0-71759498AFEA}" type="datetime1">
              <a:rPr lang="en-US" smtClean="0"/>
              <a:t>6/21/22</a:t>
            </a:fld>
            <a:endParaRPr lang="en-US" dirty="0"/>
          </a:p>
        </p:txBody>
      </p:sp>
      <p:sp>
        <p:nvSpPr>
          <p:cNvPr id="6" name="Footer Placeholder 5"/>
          <p:cNvSpPr>
            <a:spLocks noGrp="1"/>
          </p:cNvSpPr>
          <p:nvPr>
            <p:ph type="ftr" sz="quarter" idx="11"/>
          </p:nvPr>
        </p:nvSpPr>
        <p:spPr/>
        <p:txBody>
          <a:bodyPr/>
          <a:lstStyle/>
          <a:p>
            <a:r>
              <a:rPr lang="en-US"/>
              <a:t>June 21, 2022</a:t>
            </a:r>
            <a:endParaRPr lang="en-US" dirty="0"/>
          </a:p>
        </p:txBody>
      </p:sp>
      <p:sp>
        <p:nvSpPr>
          <p:cNvPr id="7" name="Slide Number Placeholder 6"/>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2701571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3C677B3-390E-480C-9F5F-4970E862BB2E}" type="datetime1">
              <a:rPr lang="en-US" smtClean="0"/>
              <a:t>6/21/22</a:t>
            </a:fld>
            <a:endParaRPr lang="en-US" dirty="0"/>
          </a:p>
        </p:txBody>
      </p:sp>
      <p:sp>
        <p:nvSpPr>
          <p:cNvPr id="6" name="Footer Placeholder 5"/>
          <p:cNvSpPr>
            <a:spLocks noGrp="1"/>
          </p:cNvSpPr>
          <p:nvPr>
            <p:ph type="ftr" sz="quarter" idx="11"/>
          </p:nvPr>
        </p:nvSpPr>
        <p:spPr/>
        <p:txBody>
          <a:bodyPr/>
          <a:lstStyle/>
          <a:p>
            <a:r>
              <a:rPr lang="en-US"/>
              <a:t>June 21, 2022</a:t>
            </a:r>
            <a:endParaRPr lang="en-US" dirty="0"/>
          </a:p>
        </p:txBody>
      </p:sp>
      <p:sp>
        <p:nvSpPr>
          <p:cNvPr id="7" name="Slide Number Placeholder 6"/>
          <p:cNvSpPr>
            <a:spLocks noGrp="1"/>
          </p:cNvSpPr>
          <p:nvPr>
            <p:ph type="sldNum" sz="quarter" idx="12"/>
          </p:nvPr>
        </p:nvSpPr>
        <p:spPr/>
        <p:txBody>
          <a:bodyPr/>
          <a:lstStyle/>
          <a:p>
            <a:fld id="{F65179CA-2009-6A4B-8319-876C6C6C8B42}" type="slidenum">
              <a:rPr lang="en-US" smtClean="0"/>
              <a:t>‹#›</a:t>
            </a:fld>
            <a:endParaRPr lang="en-US" dirty="0"/>
          </a:p>
        </p:txBody>
      </p:sp>
    </p:spTree>
    <p:extLst>
      <p:ext uri="{BB962C8B-B14F-4D97-AF65-F5344CB8AC3E}">
        <p14:creationId xmlns:p14="http://schemas.microsoft.com/office/powerpoint/2010/main" val="1773392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A1598B-CE48-4923-851D-A7BDB3580F9A}" type="datetime1">
              <a:rPr lang="en-US" smtClean="0"/>
              <a:t>6/21/22</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June 21, 2022</a:t>
            </a:r>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65179CA-2009-6A4B-8319-876C6C6C8B42}" type="slidenum">
              <a:rPr lang="en-US" smtClean="0"/>
              <a:t>‹#›</a:t>
            </a:fld>
            <a:endParaRPr lang="en-US" dirty="0"/>
          </a:p>
        </p:txBody>
      </p:sp>
    </p:spTree>
    <p:extLst>
      <p:ext uri="{BB962C8B-B14F-4D97-AF65-F5344CB8AC3E}">
        <p14:creationId xmlns:p14="http://schemas.microsoft.com/office/powerpoint/2010/main" val="29504375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D34E-BD78-3D4B-94E2-267DFB83D473}"/>
              </a:ext>
            </a:extLst>
          </p:cNvPr>
          <p:cNvSpPr>
            <a:spLocks noGrp="1"/>
          </p:cNvSpPr>
          <p:nvPr>
            <p:ph type="ctrTitle"/>
          </p:nvPr>
        </p:nvSpPr>
        <p:spPr>
          <a:xfrm>
            <a:off x="234177" y="2404534"/>
            <a:ext cx="6802244" cy="1646302"/>
          </a:xfrm>
        </p:spPr>
        <p:txBody>
          <a:bodyPr/>
          <a:lstStyle/>
          <a:p>
            <a:r>
              <a:rPr lang="en-US" sz="3600" dirty="0">
                <a:solidFill>
                  <a:schemeClr val="accent2">
                    <a:lumMod val="75000"/>
                  </a:schemeClr>
                </a:solidFill>
                <a:latin typeface="Times New Roman" panose="02020603050405020304" pitchFamily="18" charset="0"/>
                <a:cs typeface="Times New Roman" panose="02020603050405020304" pitchFamily="18" charset="0"/>
              </a:rPr>
              <a:t>American Rescue Plan Act:</a:t>
            </a:r>
            <a:br>
              <a:rPr lang="en-US" sz="3600" dirty="0">
                <a:solidFill>
                  <a:schemeClr val="accent2">
                    <a:lumMod val="75000"/>
                  </a:schemeClr>
                </a:solidFill>
                <a:latin typeface="Times New Roman" panose="02020603050405020304" pitchFamily="18" charset="0"/>
                <a:cs typeface="Times New Roman" panose="02020603050405020304" pitchFamily="18" charset="0"/>
              </a:rPr>
            </a:br>
            <a:r>
              <a:rPr lang="en-US" sz="2800" i="1" dirty="0">
                <a:solidFill>
                  <a:schemeClr val="accent2">
                    <a:lumMod val="75000"/>
                  </a:schemeClr>
                </a:solidFill>
                <a:latin typeface="Times New Roman" panose="02020603050405020304" pitchFamily="18" charset="0"/>
                <a:cs typeface="Times New Roman" panose="02020603050405020304" pitchFamily="18" charset="0"/>
              </a:rPr>
              <a:t>American Rescue Plan Committee Recommendations to the </a:t>
            </a:r>
            <a:br>
              <a:rPr lang="en-US" sz="2800" i="1" dirty="0">
                <a:solidFill>
                  <a:schemeClr val="accent2">
                    <a:lumMod val="75000"/>
                  </a:schemeClr>
                </a:solidFill>
                <a:latin typeface="Times New Roman" panose="02020603050405020304" pitchFamily="18" charset="0"/>
                <a:cs typeface="Times New Roman" panose="02020603050405020304" pitchFamily="18" charset="0"/>
              </a:rPr>
            </a:br>
            <a:r>
              <a:rPr lang="en-US" sz="2800" i="1" dirty="0">
                <a:solidFill>
                  <a:schemeClr val="accent2">
                    <a:lumMod val="75000"/>
                  </a:schemeClr>
                </a:solidFill>
                <a:latin typeface="Times New Roman" panose="02020603050405020304" pitchFamily="18" charset="0"/>
                <a:cs typeface="Times New Roman" panose="02020603050405020304" pitchFamily="18" charset="0"/>
              </a:rPr>
              <a:t>Town of Old Lyme Board of Selectmen</a:t>
            </a:r>
          </a:p>
        </p:txBody>
      </p:sp>
      <p:sp>
        <p:nvSpPr>
          <p:cNvPr id="3" name="Subtitle 2">
            <a:extLst>
              <a:ext uri="{FF2B5EF4-FFF2-40B4-BE49-F238E27FC236}">
                <a16:creationId xmlns:a16="http://schemas.microsoft.com/office/drawing/2014/main" id="{1534EE35-0C1D-E844-A19B-8598A33B30F6}"/>
              </a:ext>
            </a:extLst>
          </p:cNvPr>
          <p:cNvSpPr>
            <a:spLocks noGrp="1"/>
          </p:cNvSpPr>
          <p:nvPr>
            <p:ph type="subTitle" idx="1"/>
          </p:nvPr>
        </p:nvSpPr>
        <p:spPr/>
        <p:txBody>
          <a:bodyPr>
            <a:normAutofit/>
          </a:bodyPr>
          <a:lstStyle/>
          <a:p>
            <a:r>
              <a:rPr lang="en-US" sz="1600" dirty="0">
                <a:solidFill>
                  <a:schemeClr val="tx1">
                    <a:lumMod val="75000"/>
                    <a:lumOff val="25000"/>
                  </a:schemeClr>
                </a:solidFill>
                <a:latin typeface="Times New Roman" panose="02020603050405020304" pitchFamily="18" charset="0"/>
                <a:cs typeface="Times New Roman" panose="02020603050405020304" pitchFamily="18" charset="0"/>
              </a:rPr>
              <a:t>Presented by Rick Stout, Committee Member</a:t>
            </a:r>
          </a:p>
          <a:p>
            <a:r>
              <a:rPr lang="en-US" sz="1600" dirty="0">
                <a:solidFill>
                  <a:schemeClr val="tx1">
                    <a:lumMod val="75000"/>
                    <a:lumOff val="25000"/>
                  </a:schemeClr>
                </a:solidFill>
                <a:latin typeface="Times New Roman" panose="02020603050405020304" pitchFamily="18" charset="0"/>
                <a:cs typeface="Times New Roman" panose="02020603050405020304" pitchFamily="18" charset="0"/>
              </a:rPr>
              <a:t>June 21, 2022 </a:t>
            </a:r>
          </a:p>
        </p:txBody>
      </p:sp>
      <p:sp>
        <p:nvSpPr>
          <p:cNvPr id="4" name="Slide Number Placeholder 3">
            <a:extLst>
              <a:ext uri="{FF2B5EF4-FFF2-40B4-BE49-F238E27FC236}">
                <a16:creationId xmlns:a16="http://schemas.microsoft.com/office/drawing/2014/main" id="{577DC979-396C-5FA0-9C7D-6E4A575AF30F}"/>
              </a:ext>
            </a:extLst>
          </p:cNvPr>
          <p:cNvSpPr>
            <a:spLocks noGrp="1"/>
          </p:cNvSpPr>
          <p:nvPr>
            <p:ph type="sldNum" sz="quarter" idx="12"/>
          </p:nvPr>
        </p:nvSpPr>
        <p:spPr/>
        <p:txBody>
          <a:bodyPr/>
          <a:lstStyle/>
          <a:p>
            <a:fld id="{F65179CA-2009-6A4B-8319-876C6C6C8B42}" type="slidenum">
              <a:rPr lang="en-US" smtClean="0"/>
              <a:t>1</a:t>
            </a:fld>
            <a:endParaRPr lang="en-US" dirty="0"/>
          </a:p>
        </p:txBody>
      </p:sp>
    </p:spTree>
    <p:extLst>
      <p:ext uri="{BB962C8B-B14F-4D97-AF65-F5344CB8AC3E}">
        <p14:creationId xmlns:p14="http://schemas.microsoft.com/office/powerpoint/2010/main" val="210810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8414-EACD-9719-B648-7DD7214674E8}"/>
              </a:ext>
            </a:extLst>
          </p:cNvPr>
          <p:cNvSpPr>
            <a:spLocks noGrp="1"/>
          </p:cNvSpPr>
          <p:nvPr>
            <p:ph type="title"/>
          </p:nvPr>
        </p:nvSpPr>
        <p:spPr>
          <a:xfrm>
            <a:off x="609599" y="130098"/>
            <a:ext cx="6347715" cy="1320800"/>
          </a:xfrm>
        </p:spPr>
        <p:txBody>
          <a:bodyPr>
            <a:noAutofit/>
          </a:bodyPr>
          <a:lstStyle/>
          <a:p>
            <a:r>
              <a:rPr lang="en-US" sz="2800" dirty="0">
                <a:solidFill>
                  <a:schemeClr val="accent2">
                    <a:lumMod val="75000"/>
                  </a:schemeClr>
                </a:solidFill>
              </a:rPr>
              <a:t>Survey Respondents’ Priorities for Use of ARPA Funds</a:t>
            </a:r>
            <a:endParaRPr lang="en-US" sz="2800" dirty="0">
              <a:solidFill>
                <a:srgbClr val="FF0000"/>
              </a:solidFill>
            </a:endParaRPr>
          </a:p>
        </p:txBody>
      </p:sp>
      <p:sp>
        <p:nvSpPr>
          <p:cNvPr id="3" name="Slide Number Placeholder 2">
            <a:extLst>
              <a:ext uri="{FF2B5EF4-FFF2-40B4-BE49-F238E27FC236}">
                <a16:creationId xmlns:a16="http://schemas.microsoft.com/office/drawing/2014/main" id="{E749ABFC-A7AF-F9D7-654E-0AF23CB79A4A}"/>
              </a:ext>
            </a:extLst>
          </p:cNvPr>
          <p:cNvSpPr>
            <a:spLocks noGrp="1"/>
          </p:cNvSpPr>
          <p:nvPr>
            <p:ph type="sldNum" sz="quarter" idx="12"/>
          </p:nvPr>
        </p:nvSpPr>
        <p:spPr/>
        <p:txBody>
          <a:bodyPr/>
          <a:lstStyle/>
          <a:p>
            <a:fld id="{F65179CA-2009-6A4B-8319-876C6C6C8B42}" type="slidenum">
              <a:rPr lang="en-US" smtClean="0"/>
              <a:t>10</a:t>
            </a:fld>
            <a:endParaRPr lang="en-US" dirty="0"/>
          </a:p>
        </p:txBody>
      </p:sp>
      <p:sp>
        <p:nvSpPr>
          <p:cNvPr id="6" name="Content Placeholder 5">
            <a:extLst>
              <a:ext uri="{FF2B5EF4-FFF2-40B4-BE49-F238E27FC236}">
                <a16:creationId xmlns:a16="http://schemas.microsoft.com/office/drawing/2014/main" id="{EFCC2330-D220-0746-B8FC-1112FA3FC6F3}"/>
              </a:ext>
            </a:extLst>
          </p:cNvPr>
          <p:cNvSpPr>
            <a:spLocks noGrp="1"/>
          </p:cNvSpPr>
          <p:nvPr>
            <p:ph idx="1"/>
          </p:nvPr>
        </p:nvSpPr>
        <p:spPr>
          <a:xfrm>
            <a:off x="353281" y="1324249"/>
            <a:ext cx="6347714" cy="5533751"/>
          </a:xfrm>
        </p:spPr>
        <p:txBody>
          <a:bodyPr>
            <a:normAutofit lnSpcReduction="10000"/>
          </a:bodyPr>
          <a:lstStyle/>
          <a:p>
            <a:pPr>
              <a:buFont typeface="+mj-lt"/>
              <a:buAutoNum type="arabicPeriod"/>
            </a:pPr>
            <a:r>
              <a:rPr lang="en-US" sz="1200" i="1" dirty="0"/>
              <a:t>Investment in current and future infrastructure challenges such as clean water and sewer/waste treatment </a:t>
            </a:r>
          </a:p>
          <a:p>
            <a:pPr>
              <a:buFont typeface="+mj-lt"/>
              <a:buAutoNum type="arabicPeriod"/>
            </a:pPr>
            <a:r>
              <a:rPr lang="en-US" sz="1200" i="1" dirty="0"/>
              <a:t>Investment in Old Lyme post-pandemic small business recovery </a:t>
            </a:r>
          </a:p>
          <a:p>
            <a:pPr>
              <a:buFont typeface="+mj-lt"/>
              <a:buAutoNum type="arabicPeriod"/>
            </a:pPr>
            <a:r>
              <a:rPr lang="en-US" sz="1200" i="1" dirty="0"/>
              <a:t>Financial assistance to Nonprofit Organizations that provided relief and services to Old Lyme residents during the pandemic </a:t>
            </a:r>
          </a:p>
          <a:p>
            <a:pPr>
              <a:buFont typeface="+mj-lt"/>
              <a:buAutoNum type="arabicPeriod"/>
            </a:pPr>
            <a:r>
              <a:rPr lang="en-US" sz="1200" i="1" dirty="0"/>
              <a:t>Investment in Mental Health Services or other Public Health Services to assist Old Lyme residents </a:t>
            </a:r>
          </a:p>
          <a:p>
            <a:pPr>
              <a:buFont typeface="+mj-lt"/>
              <a:buAutoNum type="arabicPeriod"/>
            </a:pPr>
            <a:r>
              <a:rPr lang="en-US" sz="1200" i="1" dirty="0"/>
              <a:t>Reinvestment in Old Lyme government services that were deemed essential during the pandemic (such as Emergency Services) to ensure preparedness for future services </a:t>
            </a:r>
          </a:p>
          <a:p>
            <a:pPr>
              <a:buFont typeface="+mj-lt"/>
              <a:buAutoNum type="arabicPeriod"/>
            </a:pPr>
            <a:r>
              <a:rPr lang="en-US" sz="1200" i="1" dirty="0"/>
              <a:t>Investment in town-wide broadband (internet) improvements and/or cell services for potentially recurring needs such as remote work, remote schooling, and Telehealth services </a:t>
            </a:r>
          </a:p>
          <a:p>
            <a:pPr>
              <a:buFont typeface="+mj-lt"/>
              <a:buAutoNum type="arabicPeriod"/>
            </a:pPr>
            <a:r>
              <a:rPr lang="en-US" sz="1200" i="1" dirty="0"/>
              <a:t>Grant premium pay to Old Lyme front line essential workers who were at heightened risk due to the character of their work during the public health emergency </a:t>
            </a:r>
          </a:p>
          <a:p>
            <a:pPr>
              <a:buFont typeface="+mj-lt"/>
              <a:buAutoNum type="arabicPeriod"/>
            </a:pPr>
            <a:r>
              <a:rPr lang="en-US" sz="1200" i="1" dirty="0"/>
              <a:t>Financial assistance to Old Lyme families and households having difficulty recovering from pandemic losses (noting there are funds available now for Old Lyme families through a fund administered by LYSB) </a:t>
            </a:r>
          </a:p>
          <a:p>
            <a:pPr>
              <a:buFont typeface="+mj-lt"/>
              <a:buAutoNum type="arabicPeriod"/>
            </a:pPr>
            <a:r>
              <a:rPr lang="en-US" sz="1200" i="1" dirty="0"/>
              <a:t>Investment in early childhood care and education </a:t>
            </a:r>
          </a:p>
          <a:p>
            <a:pPr>
              <a:buFont typeface="+mj-lt"/>
              <a:buAutoNum type="arabicPeriod"/>
            </a:pPr>
            <a:r>
              <a:rPr lang="en-US" sz="1200" i="1" dirty="0"/>
              <a:t>Investment in bringing visitors to our Old Lyme attractions, restaurants, shops, and accommodations </a:t>
            </a:r>
          </a:p>
          <a:p>
            <a:pPr>
              <a:buFont typeface="+mj-lt"/>
              <a:buAutoNum type="arabicPeriod"/>
            </a:pPr>
            <a:r>
              <a:rPr lang="en-US" sz="1200" i="1" dirty="0"/>
              <a:t>Investment in affordable housing to meet the needs of those working and living in Old Lyme. </a:t>
            </a:r>
            <a:endParaRPr lang="en-US" sz="1000" dirty="0"/>
          </a:p>
        </p:txBody>
      </p:sp>
    </p:spTree>
    <p:extLst>
      <p:ext uri="{BB962C8B-B14F-4D97-AF65-F5344CB8AC3E}">
        <p14:creationId xmlns:p14="http://schemas.microsoft.com/office/powerpoint/2010/main" val="3590001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920B187-9D86-A444-9D95-FD587B4B56F6}"/>
              </a:ext>
            </a:extLst>
          </p:cNvPr>
          <p:cNvSpPr>
            <a:spLocks noGrp="1"/>
          </p:cNvSpPr>
          <p:nvPr>
            <p:ph type="title"/>
          </p:nvPr>
        </p:nvSpPr>
        <p:spPr>
          <a:xfrm>
            <a:off x="442330" y="351614"/>
            <a:ext cx="6347713" cy="1320800"/>
          </a:xfrm>
        </p:spPr>
        <p:txBody>
          <a:bodyPr>
            <a:noAutofit/>
          </a:bodyPr>
          <a:lstStyle/>
          <a:p>
            <a:r>
              <a:rPr lang="en-US" sz="2800" dirty="0">
                <a:solidFill>
                  <a:schemeClr val="accent2">
                    <a:lumMod val="75000"/>
                  </a:schemeClr>
                </a:solidFill>
                <a:cs typeface="Times New Roman" panose="02020603050405020304" pitchFamily="18" charset="0"/>
              </a:rPr>
              <a:t>Old Lyme Residents Reported:</a:t>
            </a:r>
          </a:p>
        </p:txBody>
      </p:sp>
      <p:sp>
        <p:nvSpPr>
          <p:cNvPr id="3" name="Content Placeholder 2">
            <a:extLst>
              <a:ext uri="{FF2B5EF4-FFF2-40B4-BE49-F238E27FC236}">
                <a16:creationId xmlns:a16="http://schemas.microsoft.com/office/drawing/2014/main" id="{B01743EB-2769-8347-B4D3-7808D3C8CBAD}"/>
              </a:ext>
            </a:extLst>
          </p:cNvPr>
          <p:cNvSpPr>
            <a:spLocks noGrp="1"/>
          </p:cNvSpPr>
          <p:nvPr>
            <p:ph idx="1"/>
          </p:nvPr>
        </p:nvSpPr>
        <p:spPr>
          <a:xfrm>
            <a:off x="144034" y="1012014"/>
            <a:ext cx="7238073" cy="5600659"/>
          </a:xfrm>
        </p:spPr>
        <p:txBody>
          <a:bodyPr>
            <a:normAutofit/>
          </a:bodyPr>
          <a:lstStyle/>
          <a:p>
            <a:r>
              <a:rPr lang="en-US" dirty="0">
                <a:cs typeface="Times New Roman" panose="02020603050405020304" pitchFamily="18" charset="0"/>
              </a:rPr>
              <a:t>Inflation, Job and Business Losses, Other Costs Made Household Financial Positions Concerning</a:t>
            </a:r>
          </a:p>
          <a:p>
            <a:pPr marL="457200" lvl="1" indent="0">
              <a:buNone/>
            </a:pPr>
            <a:r>
              <a:rPr lang="en-US" i="1" dirty="0">
                <a:cs typeface="Times New Roman" panose="02020603050405020304" pitchFamily="18" charset="0"/>
              </a:rPr>
              <a:t>“We did not lose our jobs, thankfully, but we’ve had to sacrifice hours and pay to accommodate childcare and remote learning needs. We’ve experienced many increased costs and have juggled to keep it together and not sink into substantial debt.”</a:t>
            </a:r>
          </a:p>
          <a:p>
            <a:r>
              <a:rPr lang="en-US" dirty="0">
                <a:cs typeface="Times New Roman" panose="02020603050405020304" pitchFamily="18" charset="0"/>
              </a:rPr>
              <a:t>Isolation from Family, Friends, and One’s Support System was a Key Stress Factor during the Pandemic</a:t>
            </a:r>
          </a:p>
          <a:p>
            <a:r>
              <a:rPr lang="en-US" dirty="0">
                <a:cs typeface="Times New Roman" panose="02020603050405020304" pitchFamily="18" charset="0"/>
              </a:rPr>
              <a:t>Mental Health Services sometimes have been sought but difficult to find due to lack of available time or financial resources</a:t>
            </a:r>
          </a:p>
          <a:p>
            <a:pPr marL="457200" lvl="1" indent="0">
              <a:buNone/>
            </a:pPr>
            <a:r>
              <a:rPr lang="en-US" i="1" dirty="0">
                <a:cs typeface="Times New Roman" panose="02020603050405020304" pitchFamily="18" charset="0"/>
              </a:rPr>
              <a:t>“… mental health is so important and needs to be addressed and more accessible to the adults and children in our community. My daughter had struggled tremendously, and I have spent 10 months trying to get her a psychiatrist to help her through this difficult time… her whole world has been turned upside down.”</a:t>
            </a:r>
          </a:p>
          <a:p>
            <a:pPr marL="457200" lvl="1" indent="0">
              <a:buNone/>
            </a:pPr>
            <a:r>
              <a:rPr lang="en-US" i="1" dirty="0">
                <a:cs typeface="Times New Roman" panose="02020603050405020304" pitchFamily="18" charset="0"/>
              </a:rPr>
              <a:t>“…I work closely with our Old Lyme community …some may not even express it directly, but the mental health of a lot of my [customer base] has drastically changed...” </a:t>
            </a:r>
          </a:p>
          <a:p>
            <a:pPr marL="457200" lvl="1" indent="0">
              <a:buNone/>
            </a:pPr>
            <a:endParaRPr lang="en-US" i="1" dirty="0">
              <a:cs typeface="Times New Roman" panose="02020603050405020304" pitchFamily="18" charset="0"/>
            </a:endParaRPr>
          </a:p>
          <a:p>
            <a:pPr marL="457200" lvl="1" indent="0">
              <a:buNone/>
            </a:pPr>
            <a:endParaRPr lang="en-US" i="1" dirty="0">
              <a:cs typeface="Times New Roman" panose="02020603050405020304" pitchFamily="18" charset="0"/>
            </a:endParaRPr>
          </a:p>
          <a:p>
            <a:pPr lvl="1"/>
            <a:endParaRPr lang="en-US" dirty="0">
              <a:solidFill>
                <a:schemeClr val="tx1"/>
              </a:solidFill>
              <a:cs typeface="Times New Roman" panose="02020603050405020304" pitchFamily="18" charset="0"/>
            </a:endParaRPr>
          </a:p>
          <a:p>
            <a:pPr marL="457200" lvl="1" indent="0">
              <a:buNone/>
            </a:pPr>
            <a:endParaRPr lang="en-US" dirty="0">
              <a:solidFill>
                <a:schemeClr val="tx1"/>
              </a:solidFill>
              <a:cs typeface="Times New Roman" panose="02020603050405020304" pitchFamily="18" charset="0"/>
            </a:endParaRPr>
          </a:p>
          <a:p>
            <a:endParaRPr lang="en-US" dirty="0">
              <a:solidFill>
                <a:schemeClr val="tx1"/>
              </a:solidFill>
              <a:cs typeface="Times New Roman" panose="02020603050405020304" pitchFamily="18" charset="0"/>
            </a:endParaRPr>
          </a:p>
          <a:p>
            <a:endParaRPr lang="en-US" dirty="0">
              <a:solidFill>
                <a:schemeClr val="tx1"/>
              </a:solidFill>
              <a:cs typeface="Times New Roman" panose="02020603050405020304" pitchFamily="18" charset="0"/>
            </a:endParaRPr>
          </a:p>
          <a:p>
            <a:pPr lvl="1"/>
            <a:endParaRPr lang="en-US" dirty="0">
              <a:solidFill>
                <a:schemeClr val="tx1"/>
              </a:solidFill>
            </a:endParaRPr>
          </a:p>
        </p:txBody>
      </p:sp>
      <p:sp>
        <p:nvSpPr>
          <p:cNvPr id="2" name="Slide Number Placeholder 1">
            <a:extLst>
              <a:ext uri="{FF2B5EF4-FFF2-40B4-BE49-F238E27FC236}">
                <a16:creationId xmlns:a16="http://schemas.microsoft.com/office/drawing/2014/main" id="{08458BEC-9B16-2C2D-5F2D-16974387F2FB}"/>
              </a:ext>
            </a:extLst>
          </p:cNvPr>
          <p:cNvSpPr>
            <a:spLocks noGrp="1"/>
          </p:cNvSpPr>
          <p:nvPr>
            <p:ph type="sldNum" sz="quarter" idx="12"/>
          </p:nvPr>
        </p:nvSpPr>
        <p:spPr/>
        <p:txBody>
          <a:bodyPr/>
          <a:lstStyle/>
          <a:p>
            <a:fld id="{F65179CA-2009-6A4B-8319-876C6C6C8B42}" type="slidenum">
              <a:rPr lang="en-US" smtClean="0"/>
              <a:t>11</a:t>
            </a:fld>
            <a:endParaRPr lang="en-US" dirty="0"/>
          </a:p>
        </p:txBody>
      </p:sp>
    </p:spTree>
    <p:extLst>
      <p:ext uri="{BB962C8B-B14F-4D97-AF65-F5344CB8AC3E}">
        <p14:creationId xmlns:p14="http://schemas.microsoft.com/office/powerpoint/2010/main" val="11556804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FD0A-72CC-6141-B2ED-6CFF533C9958}"/>
              </a:ext>
            </a:extLst>
          </p:cNvPr>
          <p:cNvSpPr>
            <a:spLocks noGrp="1"/>
          </p:cNvSpPr>
          <p:nvPr>
            <p:ph type="title"/>
          </p:nvPr>
        </p:nvSpPr>
        <p:spPr>
          <a:xfrm>
            <a:off x="609599" y="383177"/>
            <a:ext cx="6347713" cy="1506583"/>
          </a:xfrm>
        </p:spPr>
        <p:txBody>
          <a:bodyPr>
            <a:normAutofit fontScale="90000"/>
          </a:bodyPr>
          <a:lstStyle/>
          <a:p>
            <a:r>
              <a:rPr lang="en-US" dirty="0">
                <a:solidFill>
                  <a:schemeClr val="accent2">
                    <a:lumMod val="75000"/>
                  </a:schemeClr>
                </a:solidFill>
                <a:cs typeface="Times New Roman" panose="02020603050405020304" pitchFamily="18" charset="0"/>
              </a:rPr>
              <a:t>Adaptability was Key During the Pandemic for Non-Profits and Small Businesses</a:t>
            </a:r>
          </a:p>
        </p:txBody>
      </p:sp>
      <p:sp>
        <p:nvSpPr>
          <p:cNvPr id="3" name="Content Placeholder 2">
            <a:extLst>
              <a:ext uri="{FF2B5EF4-FFF2-40B4-BE49-F238E27FC236}">
                <a16:creationId xmlns:a16="http://schemas.microsoft.com/office/drawing/2014/main" id="{5CD01239-5700-D04C-8138-D09EC9842CD9}"/>
              </a:ext>
            </a:extLst>
          </p:cNvPr>
          <p:cNvSpPr>
            <a:spLocks noGrp="1"/>
          </p:cNvSpPr>
          <p:nvPr>
            <p:ph idx="1"/>
          </p:nvPr>
        </p:nvSpPr>
        <p:spPr>
          <a:xfrm>
            <a:off x="165463" y="2333897"/>
            <a:ext cx="7384868" cy="4415246"/>
          </a:xfrm>
        </p:spPr>
        <p:txBody>
          <a:bodyPr>
            <a:normAutofit/>
          </a:bodyPr>
          <a:lstStyle/>
          <a:p>
            <a:pPr algn="just"/>
            <a:r>
              <a:rPr lang="en-US" b="1" i="1" u="sng" dirty="0">
                <a:cs typeface="Times New Roman" panose="02020603050405020304" pitchFamily="18" charset="0"/>
              </a:rPr>
              <a:t>78% of Non-Profits </a:t>
            </a:r>
            <a:r>
              <a:rPr lang="en-US" b="1" i="1" dirty="0">
                <a:cs typeface="Times New Roman" panose="02020603050405020304" pitchFamily="18" charset="0"/>
              </a:rPr>
              <a:t> </a:t>
            </a:r>
            <a:r>
              <a:rPr lang="en-US" dirty="0">
                <a:cs typeface="Times New Roman" panose="02020603050405020304" pitchFamily="18" charset="0"/>
              </a:rPr>
              <a:t>needed to pivot to provide services or assistance to Old Lyme residents in a way they had not prior to the pandemic.</a:t>
            </a:r>
          </a:p>
          <a:p>
            <a:r>
              <a:rPr lang="en-US" b="1" i="1" u="sng" dirty="0">
                <a:cs typeface="Times New Roman" panose="02020603050405020304" pitchFamily="18" charset="0"/>
              </a:rPr>
              <a:t>About half of business owners  </a:t>
            </a:r>
            <a:r>
              <a:rPr lang="en-US" dirty="0">
                <a:cs typeface="Times New Roman" panose="02020603050405020304" pitchFamily="18" charset="0"/>
              </a:rPr>
              <a:t>changed how they offered products or services due to the pandemic.</a:t>
            </a:r>
          </a:p>
          <a:p>
            <a:r>
              <a:rPr lang="en-US" dirty="0">
                <a:cs typeface="Times New Roman" panose="02020603050405020304" pitchFamily="18" charset="0"/>
              </a:rPr>
              <a:t>Roughly a quarter had to add remote work options, while </a:t>
            </a:r>
            <a:r>
              <a:rPr lang="en-US" b="1" i="1" u="sng" dirty="0">
                <a:cs typeface="Times New Roman" panose="02020603050405020304" pitchFamily="18" charset="0"/>
              </a:rPr>
              <a:t>40% </a:t>
            </a:r>
            <a:r>
              <a:rPr lang="en-US" dirty="0">
                <a:cs typeface="Times New Roman" panose="02020603050405020304" pitchFamily="18" charset="0"/>
              </a:rPr>
              <a:t>found the nature of their work did not allow for remote work.</a:t>
            </a:r>
          </a:p>
          <a:p>
            <a:r>
              <a:rPr lang="en-US" dirty="0">
                <a:cs typeface="Times New Roman" panose="02020603050405020304" pitchFamily="18" charset="0"/>
              </a:rPr>
              <a:t>At the time of the survey (December 2021):</a:t>
            </a:r>
          </a:p>
          <a:p>
            <a:pPr lvl="1">
              <a:buFont typeface="Wingdings" panose="05000000000000000000" pitchFamily="2" charset="2"/>
              <a:buChar char="Ø"/>
            </a:pPr>
            <a:r>
              <a:rPr lang="en-US" dirty="0">
                <a:cs typeface="Times New Roman" panose="02020603050405020304" pitchFamily="18" charset="0"/>
              </a:rPr>
              <a:t> </a:t>
            </a:r>
            <a:r>
              <a:rPr lang="en-US" b="1" i="1" u="sng" dirty="0">
                <a:cs typeface="Times New Roman" panose="02020603050405020304" pitchFamily="18" charset="0"/>
              </a:rPr>
              <a:t>12%</a:t>
            </a:r>
            <a:r>
              <a:rPr lang="en-US" dirty="0">
                <a:cs typeface="Times New Roman" panose="02020603050405020304" pitchFamily="18" charset="0"/>
              </a:rPr>
              <a:t> found employees not willing to or able to return to the workplace.</a:t>
            </a:r>
          </a:p>
          <a:p>
            <a:pPr lvl="1">
              <a:buFont typeface="Wingdings" panose="05000000000000000000" pitchFamily="2" charset="2"/>
              <a:buChar char="Ø"/>
            </a:pPr>
            <a:r>
              <a:rPr lang="en-US" b="1" i="1" u="sng" dirty="0">
                <a:cs typeface="Times New Roman" panose="02020603050405020304" pitchFamily="18" charset="0"/>
              </a:rPr>
              <a:t>30% </a:t>
            </a:r>
            <a:r>
              <a:rPr lang="en-US" dirty="0">
                <a:cs typeface="Times New Roman" panose="02020603050405020304" pitchFamily="18" charset="0"/>
              </a:rPr>
              <a:t>were experiencing staff instability and other staffing issues.</a:t>
            </a:r>
          </a:p>
          <a:p>
            <a:endParaRPr lang="en-US" dirty="0"/>
          </a:p>
        </p:txBody>
      </p:sp>
      <p:sp>
        <p:nvSpPr>
          <p:cNvPr id="4" name="Slide Number Placeholder 3">
            <a:extLst>
              <a:ext uri="{FF2B5EF4-FFF2-40B4-BE49-F238E27FC236}">
                <a16:creationId xmlns:a16="http://schemas.microsoft.com/office/drawing/2014/main" id="{794C12A1-7058-210B-43F1-77937EAC1CD4}"/>
              </a:ext>
            </a:extLst>
          </p:cNvPr>
          <p:cNvSpPr>
            <a:spLocks noGrp="1"/>
          </p:cNvSpPr>
          <p:nvPr>
            <p:ph type="sldNum" sz="quarter" idx="12"/>
          </p:nvPr>
        </p:nvSpPr>
        <p:spPr/>
        <p:txBody>
          <a:bodyPr/>
          <a:lstStyle/>
          <a:p>
            <a:fld id="{F65179CA-2009-6A4B-8319-876C6C6C8B42}" type="slidenum">
              <a:rPr lang="en-US" smtClean="0"/>
              <a:t>12</a:t>
            </a:fld>
            <a:endParaRPr lang="en-US" dirty="0"/>
          </a:p>
        </p:txBody>
      </p:sp>
    </p:spTree>
    <p:extLst>
      <p:ext uri="{BB962C8B-B14F-4D97-AF65-F5344CB8AC3E}">
        <p14:creationId xmlns:p14="http://schemas.microsoft.com/office/powerpoint/2010/main" val="439672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F9BEF-4C61-9443-9972-65FF3108348E}"/>
              </a:ext>
            </a:extLst>
          </p:cNvPr>
          <p:cNvSpPr>
            <a:spLocks noGrp="1"/>
          </p:cNvSpPr>
          <p:nvPr>
            <p:ph type="title"/>
          </p:nvPr>
        </p:nvSpPr>
        <p:spPr>
          <a:xfrm>
            <a:off x="241609" y="197005"/>
            <a:ext cx="6973230" cy="1320800"/>
          </a:xfrm>
        </p:spPr>
        <p:txBody>
          <a:bodyPr>
            <a:normAutofit/>
          </a:bodyPr>
          <a:lstStyle/>
          <a:p>
            <a:r>
              <a:rPr lang="en-US" sz="2400" dirty="0">
                <a:solidFill>
                  <a:schemeClr val="accent2">
                    <a:lumMod val="75000"/>
                  </a:schemeClr>
                </a:solidFill>
                <a:cs typeface="Times New Roman" panose="02020603050405020304" pitchFamily="18" charset="0"/>
              </a:rPr>
              <a:t>About </a:t>
            </a:r>
            <a:r>
              <a:rPr lang="en-US" sz="2400" b="1" i="1" u="sng" dirty="0">
                <a:solidFill>
                  <a:schemeClr val="accent2">
                    <a:lumMod val="75000"/>
                  </a:schemeClr>
                </a:solidFill>
                <a:cs typeface="Times New Roman" panose="02020603050405020304" pitchFamily="18" charset="0"/>
              </a:rPr>
              <a:t>25%</a:t>
            </a:r>
            <a:r>
              <a:rPr lang="en-US" sz="2400" dirty="0">
                <a:solidFill>
                  <a:schemeClr val="accent2">
                    <a:lumMod val="75000"/>
                  </a:schemeClr>
                </a:solidFill>
                <a:cs typeface="Times New Roman" panose="02020603050405020304" pitchFamily="18" charset="0"/>
              </a:rPr>
              <a:t> of businesses and nonprofits reported recovering from a rough patch and </a:t>
            </a:r>
            <a:r>
              <a:rPr lang="en-US" sz="2400" b="1" i="1" u="sng" dirty="0">
                <a:solidFill>
                  <a:schemeClr val="accent2">
                    <a:lumMod val="75000"/>
                  </a:schemeClr>
                </a:solidFill>
                <a:cs typeface="Times New Roman" panose="02020603050405020304" pitchFamily="18" charset="0"/>
              </a:rPr>
              <a:t>20% </a:t>
            </a:r>
            <a:r>
              <a:rPr lang="en-US" sz="2400" dirty="0">
                <a:solidFill>
                  <a:schemeClr val="accent2">
                    <a:lumMod val="75000"/>
                  </a:schemeClr>
                </a:solidFill>
                <a:cs typeface="Times New Roman" panose="02020603050405020304" pitchFamily="18" charset="0"/>
              </a:rPr>
              <a:t>not yet financially secure</a:t>
            </a:r>
          </a:p>
        </p:txBody>
      </p:sp>
      <p:sp>
        <p:nvSpPr>
          <p:cNvPr id="3" name="Content Placeholder 2">
            <a:extLst>
              <a:ext uri="{FF2B5EF4-FFF2-40B4-BE49-F238E27FC236}">
                <a16:creationId xmlns:a16="http://schemas.microsoft.com/office/drawing/2014/main" id="{B5EF9829-1A18-5040-8F81-1F04446DB350}"/>
              </a:ext>
            </a:extLst>
          </p:cNvPr>
          <p:cNvSpPr>
            <a:spLocks noGrp="1"/>
          </p:cNvSpPr>
          <p:nvPr>
            <p:ph idx="1"/>
          </p:nvPr>
        </p:nvSpPr>
        <p:spPr>
          <a:xfrm>
            <a:off x="363756" y="1724297"/>
            <a:ext cx="7134324" cy="4207111"/>
          </a:xfrm>
        </p:spPr>
        <p:txBody>
          <a:bodyPr>
            <a:normAutofit fontScale="92500" lnSpcReduction="20000"/>
          </a:bodyPr>
          <a:lstStyle/>
          <a:p>
            <a:pPr marL="0" indent="0">
              <a:buNone/>
            </a:pPr>
            <a:r>
              <a:rPr lang="en-US" sz="2000" dirty="0">
                <a:latin typeface="Times New Roman" panose="02020603050405020304" pitchFamily="18" charset="0"/>
                <a:cs typeface="Times New Roman" panose="02020603050405020304" pitchFamily="18" charset="0"/>
              </a:rPr>
              <a:t>“I incurred expenses significant to my income; however, I did not apply for loans as I was concerned about my ability to repay them.”</a:t>
            </a:r>
          </a:p>
          <a:p>
            <a:pPr marL="0" indent="0" algn="ctr">
              <a:buNone/>
            </a:pPr>
            <a:r>
              <a:rPr lang="en-US" sz="2000" dirty="0">
                <a:latin typeface="Times New Roman" panose="02020603050405020304" pitchFamily="18" charset="0"/>
                <a:cs typeface="Times New Roman" panose="02020603050405020304" pitchFamily="18" charset="0"/>
              </a:rPr>
              <a:t>•••</a:t>
            </a:r>
          </a:p>
          <a:p>
            <a:pPr marL="0" indent="0" fontAlgn="t">
              <a:buNone/>
            </a:pPr>
            <a:r>
              <a:rPr lang="en-US" sz="2000" dirty="0">
                <a:latin typeface="Times New Roman" panose="02020603050405020304" pitchFamily="18" charset="0"/>
                <a:cs typeface="Times New Roman" panose="02020603050405020304" pitchFamily="18" charset="0"/>
              </a:rPr>
              <a:t>“Redoing my basement to prepare to move our location.”</a:t>
            </a:r>
          </a:p>
          <a:p>
            <a:pPr marL="0" indent="0" algn="ctr" fontAlgn="t">
              <a:buNone/>
            </a:pPr>
            <a:r>
              <a:rPr lang="en-US" sz="2000" dirty="0">
                <a:latin typeface="Times New Roman" panose="02020603050405020304" pitchFamily="18" charset="0"/>
                <a:cs typeface="Times New Roman" panose="02020603050405020304" pitchFamily="18" charset="0"/>
              </a:rPr>
              <a:t>•••</a:t>
            </a:r>
          </a:p>
          <a:p>
            <a:pPr marL="0" indent="0">
              <a:buNone/>
            </a:pPr>
            <a:r>
              <a:rPr lang="en-US" sz="2000" dirty="0">
                <a:latin typeface="Times New Roman" panose="02020603050405020304" pitchFamily="18" charset="0"/>
                <a:cs typeface="Times New Roman" panose="02020603050405020304" pitchFamily="18" charset="0"/>
              </a:rPr>
              <a:t>“Wish there were much more recognition of the stress of small business owners, many of which lost their life's work. Many employees came out ahead financially, so the sympathy for the minority represented by business owners affected by mandated shutdowns while large stores have not been shut has just not been there.”</a:t>
            </a:r>
          </a:p>
          <a:p>
            <a:pPr marL="0" indent="0" algn="ctr">
              <a:buNone/>
            </a:pPr>
            <a:r>
              <a:rPr lang="en-US" sz="2000" dirty="0">
                <a:latin typeface="Times New Roman" panose="02020603050405020304" pitchFamily="18" charset="0"/>
                <a:cs typeface="Times New Roman" panose="02020603050405020304" pitchFamily="18" charset="0"/>
              </a:rPr>
              <a:t>•••</a:t>
            </a:r>
          </a:p>
          <a:p>
            <a:pPr marL="0" indent="0">
              <a:buNone/>
            </a:pPr>
            <a:r>
              <a:rPr lang="en-US" sz="2000" dirty="0">
                <a:latin typeface="Times New Roman" panose="02020603050405020304" pitchFamily="18" charset="0"/>
                <a:cs typeface="Times New Roman" panose="02020603050405020304" pitchFamily="18" charset="0"/>
              </a:rPr>
              <a:t>“As a self-owned small business, we stayed afloat with CT’s enhanced Unemployment Benefits in 2021. Those are gone in 2022, our business has not recovered fully.”</a:t>
            </a:r>
          </a:p>
          <a:p>
            <a:endParaRPr lang="en-US" dirty="0"/>
          </a:p>
        </p:txBody>
      </p:sp>
      <p:sp>
        <p:nvSpPr>
          <p:cNvPr id="5" name="Title 1">
            <a:extLst>
              <a:ext uri="{FF2B5EF4-FFF2-40B4-BE49-F238E27FC236}">
                <a16:creationId xmlns:a16="http://schemas.microsoft.com/office/drawing/2014/main" id="{64DFFE3C-34FE-6F42-8A28-FF659BFA4640}"/>
              </a:ext>
            </a:extLst>
          </p:cNvPr>
          <p:cNvSpPr txBox="1">
            <a:spLocks/>
          </p:cNvSpPr>
          <p:nvPr/>
        </p:nvSpPr>
        <p:spPr>
          <a:xfrm>
            <a:off x="363756" y="5813084"/>
            <a:ext cx="6973230" cy="953476"/>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800" b="1" i="1" u="sng" dirty="0">
                <a:solidFill>
                  <a:schemeClr val="tx1">
                    <a:lumMod val="75000"/>
                    <a:lumOff val="25000"/>
                  </a:schemeClr>
                </a:solidFill>
                <a:latin typeface="Times New Roman" panose="02020603050405020304" pitchFamily="18" charset="0"/>
                <a:cs typeface="Times New Roman" panose="02020603050405020304" pitchFamily="18" charset="0"/>
              </a:rPr>
              <a:t>About 25% </a:t>
            </a:r>
            <a:r>
              <a:rPr lang="en-US" sz="1800" dirty="0">
                <a:solidFill>
                  <a:schemeClr val="tx1">
                    <a:lumMod val="75000"/>
                    <a:lumOff val="25000"/>
                  </a:schemeClr>
                </a:solidFill>
                <a:latin typeface="Times New Roman" panose="02020603050405020304" pitchFamily="18" charset="0"/>
                <a:cs typeface="Times New Roman" panose="02020603050405020304" pitchFamily="18" charset="0"/>
              </a:rPr>
              <a:t>are currently seeking or planning to seek additional help.</a:t>
            </a:r>
          </a:p>
        </p:txBody>
      </p:sp>
      <p:sp>
        <p:nvSpPr>
          <p:cNvPr id="4" name="Slide Number Placeholder 3">
            <a:extLst>
              <a:ext uri="{FF2B5EF4-FFF2-40B4-BE49-F238E27FC236}">
                <a16:creationId xmlns:a16="http://schemas.microsoft.com/office/drawing/2014/main" id="{162D538B-3ACE-A46A-FDEF-890F7922E955}"/>
              </a:ext>
            </a:extLst>
          </p:cNvPr>
          <p:cNvSpPr>
            <a:spLocks noGrp="1"/>
          </p:cNvSpPr>
          <p:nvPr>
            <p:ph type="sldNum" sz="quarter" idx="12"/>
          </p:nvPr>
        </p:nvSpPr>
        <p:spPr/>
        <p:txBody>
          <a:bodyPr/>
          <a:lstStyle/>
          <a:p>
            <a:fld id="{F65179CA-2009-6A4B-8319-876C6C6C8B42}" type="slidenum">
              <a:rPr lang="en-US" smtClean="0"/>
              <a:t>13</a:t>
            </a:fld>
            <a:endParaRPr lang="en-US" dirty="0"/>
          </a:p>
        </p:txBody>
      </p:sp>
    </p:spTree>
    <p:extLst>
      <p:ext uri="{BB962C8B-B14F-4D97-AF65-F5344CB8AC3E}">
        <p14:creationId xmlns:p14="http://schemas.microsoft.com/office/powerpoint/2010/main" val="3181177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1162C-E189-584F-AC8A-DBE902B85617}"/>
              </a:ext>
            </a:extLst>
          </p:cNvPr>
          <p:cNvSpPr>
            <a:spLocks noGrp="1"/>
          </p:cNvSpPr>
          <p:nvPr>
            <p:ph type="title"/>
          </p:nvPr>
        </p:nvSpPr>
        <p:spPr>
          <a:xfrm>
            <a:off x="452846" y="354736"/>
            <a:ext cx="6347713" cy="722812"/>
          </a:xfrm>
        </p:spPr>
        <p:txBody>
          <a:bodyPr>
            <a:noAutofit/>
          </a:bodyPr>
          <a:lstStyle/>
          <a:p>
            <a:r>
              <a:rPr lang="en-US" sz="2400" dirty="0">
                <a:solidFill>
                  <a:schemeClr val="accent2">
                    <a:lumMod val="75000"/>
                  </a:schemeClr>
                </a:solidFill>
                <a:cs typeface="Times New Roman" panose="02020603050405020304" pitchFamily="18" charset="0"/>
              </a:rPr>
              <a:t>Post-Survey: Old Lyme Organizations Invited to Seek Funding </a:t>
            </a:r>
          </a:p>
        </p:txBody>
      </p:sp>
      <p:sp>
        <p:nvSpPr>
          <p:cNvPr id="3" name="Content Placeholder 2">
            <a:extLst>
              <a:ext uri="{FF2B5EF4-FFF2-40B4-BE49-F238E27FC236}">
                <a16:creationId xmlns:a16="http://schemas.microsoft.com/office/drawing/2014/main" id="{98CED057-9980-D44C-ABEA-D0CD5612AF7F}"/>
              </a:ext>
            </a:extLst>
          </p:cNvPr>
          <p:cNvSpPr>
            <a:spLocks noGrp="1"/>
          </p:cNvSpPr>
          <p:nvPr>
            <p:ph idx="1"/>
          </p:nvPr>
        </p:nvSpPr>
        <p:spPr>
          <a:xfrm>
            <a:off x="452846" y="1281185"/>
            <a:ext cx="6966857" cy="5328940"/>
          </a:xfrm>
        </p:spPr>
        <p:txBody>
          <a:bodyPr>
            <a:normAutofit/>
          </a:bodyPr>
          <a:lstStyle/>
          <a:p>
            <a:r>
              <a:rPr lang="en-US" sz="1400" dirty="0"/>
              <a:t>March 2022: ARPC finalizes grant application forms based on scholarship including best practices of other municipalities and the community survey.</a:t>
            </a:r>
          </a:p>
          <a:p>
            <a:pPr lvl="1">
              <a:buFont typeface="Wingdings" panose="05000000000000000000" pitchFamily="2" charset="2"/>
              <a:buChar char="Ø"/>
            </a:pPr>
            <a:r>
              <a:rPr lang="en-US" sz="1400" u="sng" dirty="0"/>
              <a:t>Economic Recovery (ER) Grant Application </a:t>
            </a:r>
            <a:r>
              <a:rPr lang="en-US" sz="1400" dirty="0"/>
              <a:t>to offset revenue loss/expenses for businesses and nonprofits </a:t>
            </a:r>
          </a:p>
          <a:p>
            <a:pPr lvl="1">
              <a:buFont typeface="Wingdings" panose="05000000000000000000" pitchFamily="2" charset="2"/>
              <a:buChar char="Ø"/>
            </a:pPr>
            <a:r>
              <a:rPr lang="en-US" sz="1400" u="sng" dirty="0"/>
              <a:t>Community Initiative (CI) Grant Application </a:t>
            </a:r>
            <a:r>
              <a:rPr lang="en-US" sz="1400" dirty="0"/>
              <a:t>to address the needs of our community following the pandemic and/or create a transformative response to the pandemic</a:t>
            </a:r>
          </a:p>
          <a:p>
            <a:pPr lvl="1">
              <a:buFont typeface="Wingdings" panose="05000000000000000000" pitchFamily="2" charset="2"/>
              <a:buChar char="Ø"/>
            </a:pPr>
            <a:r>
              <a:rPr lang="en-US" sz="1400" dirty="0">
                <a:solidFill>
                  <a:schemeClr val="tx2"/>
                </a:solidFill>
              </a:rPr>
              <a:t>Residents in need were directed to seek existing pandemic relief assistance  already available through LYSB</a:t>
            </a:r>
          </a:p>
          <a:p>
            <a:r>
              <a:rPr lang="en-US" sz="1400" dirty="0"/>
              <a:t>April 1-May 2, 2022: Grant application window </a:t>
            </a:r>
          </a:p>
          <a:p>
            <a:r>
              <a:rPr lang="en-US" sz="1400" dirty="0"/>
              <a:t>April 5-May 2: ER applications sent to Independent Consultant for review and recommendations</a:t>
            </a:r>
          </a:p>
          <a:p>
            <a:r>
              <a:rPr lang="en-US" sz="1400" dirty="0"/>
              <a:t>May 6: Each CI Application is assigned to three ARPC members for review and scoring. Assignments ensured no conflicts of interest.  </a:t>
            </a:r>
          </a:p>
          <a:p>
            <a:r>
              <a:rPr lang="en-US" sz="1400" dirty="0"/>
              <a:t>May 18: ARPC full-day committee meeting to review and discuss all applications. Members recusing themselves as appropriate due to conflicts  of interest. </a:t>
            </a:r>
          </a:p>
          <a:p>
            <a:r>
              <a:rPr lang="en-US" sz="1400" dirty="0"/>
              <a:t>June 2: Recommended funding package including individual grant applications finalized by ARPC</a:t>
            </a:r>
          </a:p>
        </p:txBody>
      </p:sp>
      <p:sp>
        <p:nvSpPr>
          <p:cNvPr id="4" name="Slide Number Placeholder 3">
            <a:extLst>
              <a:ext uri="{FF2B5EF4-FFF2-40B4-BE49-F238E27FC236}">
                <a16:creationId xmlns:a16="http://schemas.microsoft.com/office/drawing/2014/main" id="{B91236CD-AFFF-49FD-BB6B-382474CF3580}"/>
              </a:ext>
            </a:extLst>
          </p:cNvPr>
          <p:cNvSpPr>
            <a:spLocks noGrp="1"/>
          </p:cNvSpPr>
          <p:nvPr>
            <p:ph type="sldNum" sz="quarter" idx="12"/>
          </p:nvPr>
        </p:nvSpPr>
        <p:spPr/>
        <p:txBody>
          <a:bodyPr/>
          <a:lstStyle/>
          <a:p>
            <a:fld id="{F65179CA-2009-6A4B-8319-876C6C6C8B42}" type="slidenum">
              <a:rPr lang="en-US" smtClean="0"/>
              <a:t>14</a:t>
            </a:fld>
            <a:endParaRPr lang="en-US" dirty="0"/>
          </a:p>
        </p:txBody>
      </p:sp>
    </p:spTree>
    <p:extLst>
      <p:ext uri="{BB962C8B-B14F-4D97-AF65-F5344CB8AC3E}">
        <p14:creationId xmlns:p14="http://schemas.microsoft.com/office/powerpoint/2010/main" val="2497301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82AA8-B73D-C749-9E94-1DE54976A1FD}"/>
              </a:ext>
            </a:extLst>
          </p:cNvPr>
          <p:cNvSpPr>
            <a:spLocks noGrp="1"/>
          </p:cNvSpPr>
          <p:nvPr>
            <p:ph type="title"/>
          </p:nvPr>
        </p:nvSpPr>
        <p:spPr>
          <a:xfrm>
            <a:off x="687859" y="452846"/>
            <a:ext cx="6347713" cy="600891"/>
          </a:xfrm>
        </p:spPr>
        <p:txBody>
          <a:bodyPr>
            <a:normAutofit/>
          </a:bodyPr>
          <a:lstStyle/>
          <a:p>
            <a:r>
              <a:rPr lang="en-US" sz="2800" dirty="0">
                <a:solidFill>
                  <a:schemeClr val="accent2">
                    <a:lumMod val="75000"/>
                  </a:schemeClr>
                </a:solidFill>
              </a:rPr>
              <a:t>Economic Recovery Grants Summary</a:t>
            </a:r>
          </a:p>
        </p:txBody>
      </p:sp>
      <p:sp>
        <p:nvSpPr>
          <p:cNvPr id="3" name="Content Placeholder 2">
            <a:extLst>
              <a:ext uri="{FF2B5EF4-FFF2-40B4-BE49-F238E27FC236}">
                <a16:creationId xmlns:a16="http://schemas.microsoft.com/office/drawing/2014/main" id="{618843B6-875B-244D-9C91-D5BACD5C8201}"/>
              </a:ext>
            </a:extLst>
          </p:cNvPr>
          <p:cNvSpPr>
            <a:spLocks noGrp="1"/>
          </p:cNvSpPr>
          <p:nvPr>
            <p:ph idx="1"/>
          </p:nvPr>
        </p:nvSpPr>
        <p:spPr>
          <a:xfrm>
            <a:off x="383176" y="1193075"/>
            <a:ext cx="7045235" cy="5277394"/>
          </a:xfrm>
        </p:spPr>
        <p:txBody>
          <a:bodyPr>
            <a:normAutofit/>
          </a:bodyPr>
          <a:lstStyle/>
          <a:p>
            <a:r>
              <a:rPr lang="en-US" b="1" dirty="0"/>
              <a:t>42 ER grant applications received</a:t>
            </a:r>
          </a:p>
          <a:p>
            <a:pPr lvl="1">
              <a:buFont typeface="Wingdings" panose="05000000000000000000" pitchFamily="2" charset="2"/>
              <a:buChar char="Ø"/>
            </a:pPr>
            <a:r>
              <a:rPr lang="en-US" sz="1900" b="1" dirty="0"/>
              <a:t>33</a:t>
            </a:r>
            <a:r>
              <a:rPr lang="en-US" sz="1900" dirty="0"/>
              <a:t> qualified Businesses and Nonprofits applied for ER Grants of up to a maximum of $10,000 each</a:t>
            </a:r>
          </a:p>
          <a:p>
            <a:pPr lvl="1">
              <a:buFont typeface="Wingdings" panose="05000000000000000000" pitchFamily="2" charset="2"/>
              <a:buChar char="Ø"/>
            </a:pPr>
            <a:r>
              <a:rPr lang="en-US" sz="1900" b="1" dirty="0"/>
              <a:t>9</a:t>
            </a:r>
            <a:r>
              <a:rPr lang="en-US" sz="1900" dirty="0"/>
              <a:t> applications were not qualified, as they were not located in Old Lyme</a:t>
            </a:r>
          </a:p>
          <a:p>
            <a:r>
              <a:rPr lang="en-US" dirty="0"/>
              <a:t>The </a:t>
            </a:r>
            <a:r>
              <a:rPr lang="en-US" b="1" dirty="0"/>
              <a:t>33</a:t>
            </a:r>
            <a:r>
              <a:rPr lang="en-US" dirty="0"/>
              <a:t> qualified ER applicants reported </a:t>
            </a:r>
            <a:r>
              <a:rPr lang="en-US" b="1" i="1" dirty="0"/>
              <a:t>$4,771,708.71 </a:t>
            </a:r>
            <a:r>
              <a:rPr lang="en-US" dirty="0"/>
              <a:t>in combined losses or extra COVID-related expenses between </a:t>
            </a:r>
            <a:r>
              <a:rPr lang="en-US" b="1" dirty="0"/>
              <a:t>March 3, 2021 </a:t>
            </a:r>
            <a:r>
              <a:rPr lang="en-US" dirty="0"/>
              <a:t>(per Treasury Final Rule) </a:t>
            </a:r>
            <a:r>
              <a:rPr lang="en-US" b="1" dirty="0"/>
              <a:t>and April 1, 2022 </a:t>
            </a:r>
            <a:r>
              <a:rPr lang="en-US" dirty="0"/>
              <a:t>(start of Town of Old Lyme Grant Application period)</a:t>
            </a:r>
          </a:p>
          <a:p>
            <a:r>
              <a:rPr lang="en-US" sz="1900" u="sng" dirty="0"/>
              <a:t>The ARPC is recommending the BOS grant the </a:t>
            </a:r>
            <a:r>
              <a:rPr lang="en-US" sz="1900" b="1" i="1" u="sng" dirty="0"/>
              <a:t>33 qualified Old Lyme Businesses and Nonprofits ER </a:t>
            </a:r>
            <a:r>
              <a:rPr lang="en-US" sz="1900" i="1" u="sng" dirty="0"/>
              <a:t>application requests </a:t>
            </a:r>
            <a:r>
              <a:rPr lang="en-US" sz="1900" u="sng" dirty="0"/>
              <a:t>as provided up to $10,000 each (some qualified for less than $10,000) for a total of </a:t>
            </a:r>
            <a:r>
              <a:rPr lang="en-US" sz="1900" b="1" u="sng" dirty="0"/>
              <a:t>$318,649</a:t>
            </a:r>
          </a:p>
        </p:txBody>
      </p:sp>
      <p:sp>
        <p:nvSpPr>
          <p:cNvPr id="4" name="Slide Number Placeholder 3">
            <a:extLst>
              <a:ext uri="{FF2B5EF4-FFF2-40B4-BE49-F238E27FC236}">
                <a16:creationId xmlns:a16="http://schemas.microsoft.com/office/drawing/2014/main" id="{BB1F6AA1-6778-71DB-2273-CCCF2B8C3264}"/>
              </a:ext>
            </a:extLst>
          </p:cNvPr>
          <p:cNvSpPr>
            <a:spLocks noGrp="1"/>
          </p:cNvSpPr>
          <p:nvPr>
            <p:ph type="sldNum" sz="quarter" idx="12"/>
          </p:nvPr>
        </p:nvSpPr>
        <p:spPr/>
        <p:txBody>
          <a:bodyPr/>
          <a:lstStyle/>
          <a:p>
            <a:fld id="{F65179CA-2009-6A4B-8319-876C6C6C8B42}" type="slidenum">
              <a:rPr lang="en-US" smtClean="0"/>
              <a:t>15</a:t>
            </a:fld>
            <a:endParaRPr lang="en-US" dirty="0"/>
          </a:p>
        </p:txBody>
      </p:sp>
    </p:spTree>
    <p:extLst>
      <p:ext uri="{BB962C8B-B14F-4D97-AF65-F5344CB8AC3E}">
        <p14:creationId xmlns:p14="http://schemas.microsoft.com/office/powerpoint/2010/main" val="4140861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722AC-732A-6D26-B5EA-4761B7630F34}"/>
              </a:ext>
            </a:extLst>
          </p:cNvPr>
          <p:cNvSpPr>
            <a:spLocks noGrp="1"/>
          </p:cNvSpPr>
          <p:nvPr>
            <p:ph type="title"/>
          </p:nvPr>
        </p:nvSpPr>
        <p:spPr/>
        <p:txBody>
          <a:bodyPr>
            <a:normAutofit/>
          </a:bodyPr>
          <a:lstStyle/>
          <a:p>
            <a:r>
              <a:rPr lang="en-US" sz="2000" dirty="0">
                <a:solidFill>
                  <a:schemeClr val="accent2">
                    <a:lumMod val="75000"/>
                  </a:schemeClr>
                </a:solidFill>
              </a:rPr>
              <a:t>Of the 33 Recommended ER Grants, ARPC Suggests BOS Approve the Following Two Grants Separately Allowing for Vote Abstentions as Deemed Appropriate   </a:t>
            </a:r>
          </a:p>
        </p:txBody>
      </p:sp>
      <p:sp>
        <p:nvSpPr>
          <p:cNvPr id="3" name="Content Placeholder 2">
            <a:extLst>
              <a:ext uri="{FF2B5EF4-FFF2-40B4-BE49-F238E27FC236}">
                <a16:creationId xmlns:a16="http://schemas.microsoft.com/office/drawing/2014/main" id="{3FCAA968-72FA-5B3A-1CF8-D871F53A6FDB}"/>
              </a:ext>
            </a:extLst>
          </p:cNvPr>
          <p:cNvSpPr>
            <a:spLocks noGrp="1"/>
          </p:cNvSpPr>
          <p:nvPr>
            <p:ph idx="1"/>
          </p:nvPr>
        </p:nvSpPr>
        <p:spPr/>
        <p:txBody>
          <a:bodyPr>
            <a:normAutofit fontScale="92500" lnSpcReduction="20000"/>
          </a:bodyPr>
          <a:lstStyle/>
          <a:p>
            <a:r>
              <a:rPr lang="en-US" dirty="0"/>
              <a:t>Lyme-Old Lyme Little League: </a:t>
            </a:r>
          </a:p>
          <a:p>
            <a:pPr lvl="1"/>
            <a:r>
              <a:rPr lang="en-US" dirty="0"/>
              <a:t>Recommended for approval by Economic Recovery Grant consultant</a:t>
            </a:r>
          </a:p>
          <a:p>
            <a:pPr lvl="1"/>
            <a:r>
              <a:rPr lang="en-US" dirty="0"/>
              <a:t>Primary Contact: Matthew Ward, Selectperson</a:t>
            </a:r>
          </a:p>
          <a:p>
            <a:r>
              <a:rPr lang="en-US" dirty="0"/>
              <a:t>David Griswold &amp; Associates, Inc. </a:t>
            </a:r>
          </a:p>
          <a:p>
            <a:pPr lvl="1"/>
            <a:r>
              <a:rPr lang="en-US" dirty="0"/>
              <a:t>Recommended for approval by Economic Recovery Grant consultant</a:t>
            </a:r>
          </a:p>
          <a:p>
            <a:pPr lvl="1"/>
            <a:r>
              <a:rPr lang="en-US" dirty="0"/>
              <a:t>Primary Contact: David Griswold, Relation of Timothy Griswold, First Selectman</a:t>
            </a:r>
          </a:p>
          <a:p>
            <a:pPr marL="457200" lvl="1" indent="0">
              <a:buNone/>
            </a:pPr>
            <a:endParaRPr lang="en-US" dirty="0"/>
          </a:p>
          <a:p>
            <a:pPr marL="457200" lvl="1" indent="0">
              <a:buNone/>
            </a:pPr>
            <a:r>
              <a:rPr lang="en-US" b="1" i="1" dirty="0"/>
              <a:t>Although included in the ER totals presented herein, the ARPC voted to recommend to the BOS that these two grants be voted on separately to avoid any appearance of conflict-of-interest</a:t>
            </a:r>
          </a:p>
        </p:txBody>
      </p:sp>
      <p:sp>
        <p:nvSpPr>
          <p:cNvPr id="4" name="Slide Number Placeholder 3">
            <a:extLst>
              <a:ext uri="{FF2B5EF4-FFF2-40B4-BE49-F238E27FC236}">
                <a16:creationId xmlns:a16="http://schemas.microsoft.com/office/drawing/2014/main" id="{6FB0725D-0669-7566-471F-0BD4AD2DE3ED}"/>
              </a:ext>
            </a:extLst>
          </p:cNvPr>
          <p:cNvSpPr>
            <a:spLocks noGrp="1"/>
          </p:cNvSpPr>
          <p:nvPr>
            <p:ph type="sldNum" sz="quarter" idx="12"/>
          </p:nvPr>
        </p:nvSpPr>
        <p:spPr/>
        <p:txBody>
          <a:bodyPr/>
          <a:lstStyle/>
          <a:p>
            <a:fld id="{F65179CA-2009-6A4B-8319-876C6C6C8B42}" type="slidenum">
              <a:rPr lang="en-US" smtClean="0"/>
              <a:t>16</a:t>
            </a:fld>
            <a:endParaRPr lang="en-US" dirty="0"/>
          </a:p>
        </p:txBody>
      </p:sp>
    </p:spTree>
    <p:extLst>
      <p:ext uri="{BB962C8B-B14F-4D97-AF65-F5344CB8AC3E}">
        <p14:creationId xmlns:p14="http://schemas.microsoft.com/office/powerpoint/2010/main" val="2362851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3BDB4-B4BF-014A-B036-B6E3A0332F26}"/>
              </a:ext>
            </a:extLst>
          </p:cNvPr>
          <p:cNvSpPr>
            <a:spLocks noGrp="1"/>
          </p:cNvSpPr>
          <p:nvPr>
            <p:ph type="title"/>
          </p:nvPr>
        </p:nvSpPr>
        <p:spPr>
          <a:xfrm>
            <a:off x="426720" y="275065"/>
            <a:ext cx="6818811" cy="691586"/>
          </a:xfrm>
        </p:spPr>
        <p:txBody>
          <a:bodyPr>
            <a:noAutofit/>
          </a:bodyPr>
          <a:lstStyle/>
          <a:p>
            <a:r>
              <a:rPr lang="en-US" sz="2800" dirty="0">
                <a:solidFill>
                  <a:schemeClr val="accent2">
                    <a:lumMod val="75000"/>
                  </a:schemeClr>
                </a:solidFill>
              </a:rPr>
              <a:t>Community Initiative Grants Summary</a:t>
            </a:r>
          </a:p>
        </p:txBody>
      </p:sp>
      <p:sp>
        <p:nvSpPr>
          <p:cNvPr id="3" name="Content Placeholder 2">
            <a:extLst>
              <a:ext uri="{FF2B5EF4-FFF2-40B4-BE49-F238E27FC236}">
                <a16:creationId xmlns:a16="http://schemas.microsoft.com/office/drawing/2014/main" id="{E7A844BD-D62F-9848-8A63-E334F9F12CCC}"/>
              </a:ext>
            </a:extLst>
          </p:cNvPr>
          <p:cNvSpPr>
            <a:spLocks noGrp="1"/>
          </p:cNvSpPr>
          <p:nvPr>
            <p:ph idx="1"/>
          </p:nvPr>
        </p:nvSpPr>
        <p:spPr>
          <a:xfrm>
            <a:off x="304800" y="966651"/>
            <a:ext cx="7620000" cy="5678698"/>
          </a:xfrm>
        </p:spPr>
        <p:txBody>
          <a:bodyPr>
            <a:normAutofit/>
          </a:bodyPr>
          <a:lstStyle/>
          <a:p>
            <a:r>
              <a:rPr lang="en-US" sz="1500" dirty="0"/>
              <a:t>A total of </a:t>
            </a:r>
            <a:r>
              <a:rPr lang="en-US" sz="1500" b="1" dirty="0"/>
              <a:t>37</a:t>
            </a:r>
            <a:r>
              <a:rPr lang="en-US" sz="1500" dirty="0"/>
              <a:t> Old Lyme businesses, nonprofits, and Town government entities applied for a CI Grant. Applicants certified that the initiative will be implemented as applied for and completed within the required statutory requirements </a:t>
            </a:r>
          </a:p>
          <a:p>
            <a:r>
              <a:rPr lang="en-US" sz="1500" dirty="0"/>
              <a:t>Of the 37, </a:t>
            </a:r>
            <a:r>
              <a:rPr lang="en-US" sz="1500" b="1" dirty="0"/>
              <a:t>31</a:t>
            </a:r>
            <a:r>
              <a:rPr lang="en-US" sz="1500" dirty="0"/>
              <a:t> met the criteria of the Community Initiative Grant, presenting initiatives that would help reduce the negative effects of the pandemic, and demonstrating a thought-out plan and budget, with a clear fiduciary agent and ability to meet goals within the deadline. </a:t>
            </a:r>
            <a:r>
              <a:rPr lang="en-US" sz="1500" b="1" dirty="0"/>
              <a:t>Because qualified initiative requests outpaced the funds available, numerous initiatives are recommended for only partial funding.	</a:t>
            </a:r>
          </a:p>
          <a:p>
            <a:pPr lvl="1"/>
            <a:r>
              <a:rPr lang="en-US" sz="1500" dirty="0"/>
              <a:t>ARPC approved three grants with stipulations</a:t>
            </a:r>
          </a:p>
          <a:p>
            <a:pPr lvl="1"/>
            <a:r>
              <a:rPr lang="en-US" sz="1500" dirty="0"/>
              <a:t>Two grants approved which will be pulled from the FY22 Town Budget</a:t>
            </a:r>
          </a:p>
          <a:p>
            <a:r>
              <a:rPr lang="en-US" sz="1500" dirty="0">
                <a:latin typeface="+mj-lt"/>
              </a:rPr>
              <a:t>Of the 37</a:t>
            </a:r>
            <a:r>
              <a:rPr lang="en-US" sz="1500" b="1" dirty="0">
                <a:latin typeface="+mj-lt"/>
              </a:rPr>
              <a:t>, 5</a:t>
            </a:r>
            <a:r>
              <a:rPr lang="en-US" sz="1500" dirty="0">
                <a:latin typeface="+mj-lt"/>
              </a:rPr>
              <a:t> grant applications did not meet ARPA parameters</a:t>
            </a:r>
            <a:r>
              <a:rPr lang="en-US" sz="1500" dirty="0">
                <a:effectLst/>
                <a:ea typeface="Times New Roman" panose="02020603050405020304" pitchFamily="18" charset="0"/>
              </a:rPr>
              <a:t> </a:t>
            </a:r>
            <a:r>
              <a:rPr lang="en-US" sz="1500" dirty="0">
                <a:latin typeface="+mj-lt"/>
              </a:rPr>
              <a:t>for reasons </a:t>
            </a:r>
            <a:r>
              <a:rPr lang="en-US" sz="1500" i="1" dirty="0">
                <a:latin typeface="+mj-lt"/>
              </a:rPr>
              <a:t>including</a:t>
            </a:r>
            <a:r>
              <a:rPr lang="en-US" sz="1500" dirty="0">
                <a:latin typeface="+mj-lt"/>
              </a:rPr>
              <a:t>: no clearly identifiable fiduciary agent, grant did not address community needs or benefit sufficient community stakeholders, or no clear, attainable way to track requested expenditures was demonstrated</a:t>
            </a:r>
          </a:p>
          <a:p>
            <a:r>
              <a:rPr lang="en-US" sz="1500" dirty="0"/>
              <a:t>Addtionaly,</a:t>
            </a:r>
            <a:r>
              <a:rPr lang="en-US" sz="1500" b="1" dirty="0"/>
              <a:t>1</a:t>
            </a:r>
            <a:r>
              <a:rPr lang="en-US" sz="1500" dirty="0"/>
              <a:t> grant for an ATV for the Police Department was not recommended for approval, as the town later purchased it under</a:t>
            </a:r>
            <a:r>
              <a:rPr lang="en-US" sz="1500" u="sng" dirty="0"/>
              <a:t> the current fiscal year’s budget</a:t>
            </a:r>
            <a:r>
              <a:rPr lang="en-US" sz="1500" dirty="0"/>
              <a:t> after the grant application was submitted </a:t>
            </a:r>
          </a:p>
          <a:p>
            <a:r>
              <a:rPr lang="en-US" sz="1500" dirty="0"/>
              <a:t>ARPC recommends that the BOS fund the Town of Old Lyme discretionary social services fund in the amount of $20,000</a:t>
            </a:r>
          </a:p>
          <a:p>
            <a:endParaRPr lang="en-US" dirty="0"/>
          </a:p>
        </p:txBody>
      </p:sp>
      <p:sp>
        <p:nvSpPr>
          <p:cNvPr id="4" name="Slide Number Placeholder 3">
            <a:extLst>
              <a:ext uri="{FF2B5EF4-FFF2-40B4-BE49-F238E27FC236}">
                <a16:creationId xmlns:a16="http://schemas.microsoft.com/office/drawing/2014/main" id="{9463C284-D469-20BC-2D5B-5DE7D3CD5B7C}"/>
              </a:ext>
            </a:extLst>
          </p:cNvPr>
          <p:cNvSpPr>
            <a:spLocks noGrp="1"/>
          </p:cNvSpPr>
          <p:nvPr>
            <p:ph type="sldNum" sz="quarter" idx="12"/>
          </p:nvPr>
        </p:nvSpPr>
        <p:spPr/>
        <p:txBody>
          <a:bodyPr/>
          <a:lstStyle/>
          <a:p>
            <a:fld id="{F65179CA-2009-6A4B-8319-876C6C6C8B42}" type="slidenum">
              <a:rPr lang="en-US" smtClean="0"/>
              <a:t>17</a:t>
            </a:fld>
            <a:endParaRPr lang="en-US" dirty="0"/>
          </a:p>
        </p:txBody>
      </p:sp>
    </p:spTree>
    <p:extLst>
      <p:ext uri="{BB962C8B-B14F-4D97-AF65-F5344CB8AC3E}">
        <p14:creationId xmlns:p14="http://schemas.microsoft.com/office/powerpoint/2010/main" val="36647644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9321F-6A05-D146-8F62-341299EA2760}"/>
              </a:ext>
            </a:extLst>
          </p:cNvPr>
          <p:cNvSpPr>
            <a:spLocks noGrp="1"/>
          </p:cNvSpPr>
          <p:nvPr>
            <p:ph type="title"/>
          </p:nvPr>
        </p:nvSpPr>
        <p:spPr/>
        <p:txBody>
          <a:bodyPr>
            <a:normAutofit/>
          </a:bodyPr>
          <a:lstStyle/>
          <a:p>
            <a:r>
              <a:rPr lang="en-US" dirty="0">
                <a:solidFill>
                  <a:schemeClr val="accent2">
                    <a:lumMod val="75000"/>
                  </a:schemeClr>
                </a:solidFill>
              </a:rPr>
              <a:t>ARPC Stipulations to Three Recommended CI Grants</a:t>
            </a:r>
          </a:p>
        </p:txBody>
      </p:sp>
      <p:sp>
        <p:nvSpPr>
          <p:cNvPr id="3" name="Content Placeholder 2">
            <a:extLst>
              <a:ext uri="{FF2B5EF4-FFF2-40B4-BE49-F238E27FC236}">
                <a16:creationId xmlns:a16="http://schemas.microsoft.com/office/drawing/2014/main" id="{0472D0B4-4AC9-9F45-8030-3184DAFBFAE2}"/>
              </a:ext>
            </a:extLst>
          </p:cNvPr>
          <p:cNvSpPr>
            <a:spLocks noGrp="1"/>
          </p:cNvSpPr>
          <p:nvPr>
            <p:ph idx="1"/>
          </p:nvPr>
        </p:nvSpPr>
        <p:spPr/>
        <p:txBody>
          <a:bodyPr/>
          <a:lstStyle/>
          <a:p>
            <a:r>
              <a:rPr lang="en-US" sz="1700" dirty="0"/>
              <a:t>Town of Old Lyme Facilities/ IT Upgrade:</a:t>
            </a:r>
          </a:p>
          <a:p>
            <a:pPr lvl="1"/>
            <a:r>
              <a:rPr lang="en-US" sz="1500" dirty="0"/>
              <a:t>Highest </a:t>
            </a:r>
            <a:r>
              <a:rPr lang="en-US" sz="1500" dirty="0">
                <a:solidFill>
                  <a:schemeClr val="tx1"/>
                </a:solidFill>
              </a:rPr>
              <a:t>p</a:t>
            </a:r>
            <a:r>
              <a:rPr lang="en-US" sz="1500" dirty="0"/>
              <a:t>riority is Virtual Meeting Accessibility IT </a:t>
            </a:r>
            <a:r>
              <a:rPr lang="en-US" sz="1500" dirty="0">
                <a:solidFill>
                  <a:schemeClr val="tx1"/>
                </a:solidFill>
              </a:rPr>
              <a:t>u</a:t>
            </a:r>
            <a:r>
              <a:rPr lang="en-US" sz="1500" dirty="0"/>
              <a:t>pgrade</a:t>
            </a:r>
          </a:p>
          <a:p>
            <a:r>
              <a:rPr lang="en-US" sz="1700" dirty="0"/>
              <a:t>The Town of Old Lyme Registrars/Election Laptops:</a:t>
            </a:r>
          </a:p>
          <a:p>
            <a:pPr lvl="1"/>
            <a:r>
              <a:rPr lang="en-US" sz="1500" dirty="0"/>
              <a:t>Ensure </a:t>
            </a:r>
            <a:r>
              <a:rPr lang="en-US" sz="1500" dirty="0">
                <a:solidFill>
                  <a:schemeClr val="tx1"/>
                </a:solidFill>
              </a:rPr>
              <a:t>t</a:t>
            </a:r>
            <a:r>
              <a:rPr lang="en-US" sz="1500" dirty="0"/>
              <a:t>raining is </a:t>
            </a:r>
            <a:r>
              <a:rPr lang="en-US" sz="1500" dirty="0">
                <a:solidFill>
                  <a:schemeClr val="tx1"/>
                </a:solidFill>
              </a:rPr>
              <a:t>r</a:t>
            </a:r>
            <a:r>
              <a:rPr lang="en-US" sz="1500" dirty="0"/>
              <a:t>eceived by Town of Old Lyme Staff </a:t>
            </a:r>
            <a:r>
              <a:rPr lang="en-US" sz="1500" dirty="0">
                <a:solidFill>
                  <a:schemeClr val="tx1"/>
                </a:solidFill>
              </a:rPr>
              <a:t>us</a:t>
            </a:r>
            <a:r>
              <a:rPr lang="en-US" sz="1500" dirty="0"/>
              <a:t>ing the </a:t>
            </a:r>
            <a:r>
              <a:rPr lang="en-US" sz="1500" dirty="0">
                <a:solidFill>
                  <a:schemeClr val="tx1"/>
                </a:solidFill>
              </a:rPr>
              <a:t>l</a:t>
            </a:r>
            <a:r>
              <a:rPr lang="en-US" sz="1500" dirty="0"/>
              <a:t>aptops</a:t>
            </a:r>
          </a:p>
          <a:p>
            <a:r>
              <a:rPr lang="en-US" sz="1700" dirty="0"/>
              <a:t>Black Hall Outfitters/Tourism Advertising:</a:t>
            </a:r>
          </a:p>
          <a:p>
            <a:pPr lvl="1"/>
            <a:r>
              <a:rPr lang="en-US" sz="1500" dirty="0"/>
              <a:t>Ensure local small business attractions also benefit from the Black Hall Outfitters advertising, link to the Town’s tourism website ExploreOldLyme.com or otherwise mentioned in advertising</a:t>
            </a:r>
          </a:p>
          <a:p>
            <a:endParaRPr lang="en-US" dirty="0"/>
          </a:p>
        </p:txBody>
      </p:sp>
      <p:sp>
        <p:nvSpPr>
          <p:cNvPr id="4" name="Slide Number Placeholder 3">
            <a:extLst>
              <a:ext uri="{FF2B5EF4-FFF2-40B4-BE49-F238E27FC236}">
                <a16:creationId xmlns:a16="http://schemas.microsoft.com/office/drawing/2014/main" id="{538AEFFD-0284-8045-9E85-52B8CA35BB7A}"/>
              </a:ext>
            </a:extLst>
          </p:cNvPr>
          <p:cNvSpPr>
            <a:spLocks noGrp="1"/>
          </p:cNvSpPr>
          <p:nvPr>
            <p:ph type="sldNum" sz="quarter" idx="12"/>
          </p:nvPr>
        </p:nvSpPr>
        <p:spPr/>
        <p:txBody>
          <a:bodyPr/>
          <a:lstStyle/>
          <a:p>
            <a:fld id="{F65179CA-2009-6A4B-8319-876C6C6C8B42}" type="slidenum">
              <a:rPr lang="en-US" smtClean="0"/>
              <a:t>18</a:t>
            </a:fld>
            <a:endParaRPr lang="en-US" dirty="0"/>
          </a:p>
        </p:txBody>
      </p:sp>
    </p:spTree>
    <p:extLst>
      <p:ext uri="{BB962C8B-B14F-4D97-AF65-F5344CB8AC3E}">
        <p14:creationId xmlns:p14="http://schemas.microsoft.com/office/powerpoint/2010/main" val="1579721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38AC5-A087-594F-8867-485D4AB71D6E}"/>
              </a:ext>
            </a:extLst>
          </p:cNvPr>
          <p:cNvSpPr>
            <a:spLocks noGrp="1"/>
          </p:cNvSpPr>
          <p:nvPr>
            <p:ph type="title"/>
          </p:nvPr>
        </p:nvSpPr>
        <p:spPr>
          <a:xfrm>
            <a:off x="609601" y="252761"/>
            <a:ext cx="6347713" cy="1320800"/>
          </a:xfrm>
        </p:spPr>
        <p:txBody>
          <a:bodyPr>
            <a:normAutofit/>
          </a:bodyPr>
          <a:lstStyle/>
          <a:p>
            <a:r>
              <a:rPr lang="en-US" sz="2800" dirty="0">
                <a:solidFill>
                  <a:schemeClr val="accent2">
                    <a:lumMod val="75000"/>
                  </a:schemeClr>
                </a:solidFill>
              </a:rPr>
              <a:t>Two Grants Currently in the 2022-2023 Town Budget  </a:t>
            </a:r>
            <a:endParaRPr lang="en-US" sz="2800" strike="sngStrike" dirty="0">
              <a:solidFill>
                <a:schemeClr val="accent2">
                  <a:lumMod val="75000"/>
                </a:schemeClr>
              </a:solidFill>
            </a:endParaRPr>
          </a:p>
        </p:txBody>
      </p:sp>
      <p:sp>
        <p:nvSpPr>
          <p:cNvPr id="3" name="Content Placeholder 2">
            <a:extLst>
              <a:ext uri="{FF2B5EF4-FFF2-40B4-BE49-F238E27FC236}">
                <a16:creationId xmlns:a16="http://schemas.microsoft.com/office/drawing/2014/main" id="{21138FE5-1040-2B43-9FC0-080FE99FC3C5}"/>
              </a:ext>
            </a:extLst>
          </p:cNvPr>
          <p:cNvSpPr>
            <a:spLocks noGrp="1"/>
          </p:cNvSpPr>
          <p:nvPr>
            <p:ph idx="1"/>
          </p:nvPr>
        </p:nvSpPr>
        <p:spPr>
          <a:xfrm>
            <a:off x="330926" y="1930400"/>
            <a:ext cx="7114903" cy="4461691"/>
          </a:xfrm>
        </p:spPr>
        <p:txBody>
          <a:bodyPr/>
          <a:lstStyle/>
          <a:p>
            <a:pPr algn="just"/>
            <a:r>
              <a:rPr lang="en-US" dirty="0"/>
              <a:t>Two town projects were submitted as Community Initiative grant applications as well as approved at the recent Town Budget Meeting for the 2022-2023 fiscal year budget.</a:t>
            </a:r>
          </a:p>
          <a:p>
            <a:pPr algn="just"/>
            <a:r>
              <a:rPr lang="en-US" dirty="0"/>
              <a:t>Recognizing the Community Survey’s strong sentiment for town government support, and as allowed under the Standard Allowance option, the ARPC recommends full funding for these Community Imitative grants with the express direction that the funding be used to meet or further enhance said items. </a:t>
            </a:r>
          </a:p>
          <a:p>
            <a:pPr lvl="1">
              <a:buFont typeface="Wingdings" panose="05000000000000000000" pitchFamily="2" charset="2"/>
              <a:buChar char="Ø"/>
            </a:pPr>
            <a:r>
              <a:rPr lang="en-US" sz="1800" dirty="0"/>
              <a:t>Town of Old Lyme Animal Control flooring replacement</a:t>
            </a:r>
            <a:endParaRPr lang="en-US" sz="1800" strike="sngStrike" dirty="0"/>
          </a:p>
          <a:p>
            <a:pPr lvl="1">
              <a:buFont typeface="Wingdings" panose="05000000000000000000" pitchFamily="2" charset="2"/>
              <a:buChar char="Ø"/>
            </a:pPr>
            <a:r>
              <a:rPr lang="en-US" sz="1800" dirty="0"/>
              <a:t>Town of Old Lyme Swan Brook outlet repair</a:t>
            </a:r>
            <a:endParaRPr lang="en-US" sz="1800" strike="sngStrike" dirty="0"/>
          </a:p>
        </p:txBody>
      </p:sp>
      <p:sp>
        <p:nvSpPr>
          <p:cNvPr id="4" name="Slide Number Placeholder 3">
            <a:extLst>
              <a:ext uri="{FF2B5EF4-FFF2-40B4-BE49-F238E27FC236}">
                <a16:creationId xmlns:a16="http://schemas.microsoft.com/office/drawing/2014/main" id="{07AD8E76-638B-3AEA-6D61-18A9265028B4}"/>
              </a:ext>
            </a:extLst>
          </p:cNvPr>
          <p:cNvSpPr>
            <a:spLocks noGrp="1"/>
          </p:cNvSpPr>
          <p:nvPr>
            <p:ph type="sldNum" sz="quarter" idx="12"/>
          </p:nvPr>
        </p:nvSpPr>
        <p:spPr/>
        <p:txBody>
          <a:bodyPr/>
          <a:lstStyle/>
          <a:p>
            <a:fld id="{F65179CA-2009-6A4B-8319-876C6C6C8B42}" type="slidenum">
              <a:rPr lang="en-US" smtClean="0"/>
              <a:t>19</a:t>
            </a:fld>
            <a:endParaRPr lang="en-US" dirty="0"/>
          </a:p>
        </p:txBody>
      </p:sp>
    </p:spTree>
    <p:extLst>
      <p:ext uri="{BB962C8B-B14F-4D97-AF65-F5344CB8AC3E}">
        <p14:creationId xmlns:p14="http://schemas.microsoft.com/office/powerpoint/2010/main" val="7047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BDDCB-43C3-C5BA-2540-4BFA05110380}"/>
              </a:ext>
            </a:extLst>
          </p:cNvPr>
          <p:cNvSpPr>
            <a:spLocks noGrp="1"/>
          </p:cNvSpPr>
          <p:nvPr>
            <p:ph type="title"/>
          </p:nvPr>
        </p:nvSpPr>
        <p:spPr/>
        <p:txBody>
          <a:bodyPr/>
          <a:lstStyle/>
          <a:p>
            <a:r>
              <a:rPr lang="en-US" dirty="0">
                <a:solidFill>
                  <a:schemeClr val="accent2">
                    <a:lumMod val="75000"/>
                  </a:schemeClr>
                </a:solidFill>
              </a:rPr>
              <a:t>American Rescue Plan Act Committee Members </a:t>
            </a:r>
          </a:p>
        </p:txBody>
      </p:sp>
      <p:sp>
        <p:nvSpPr>
          <p:cNvPr id="3" name="Content Placeholder 2">
            <a:extLst>
              <a:ext uri="{FF2B5EF4-FFF2-40B4-BE49-F238E27FC236}">
                <a16:creationId xmlns:a16="http://schemas.microsoft.com/office/drawing/2014/main" id="{C46BB0B1-E035-77A6-F9DB-676A0053935C}"/>
              </a:ext>
            </a:extLst>
          </p:cNvPr>
          <p:cNvSpPr>
            <a:spLocks noGrp="1"/>
          </p:cNvSpPr>
          <p:nvPr>
            <p:ph idx="1"/>
          </p:nvPr>
        </p:nvSpPr>
        <p:spPr/>
        <p:txBody>
          <a:bodyPr>
            <a:normAutofit fontScale="77500" lnSpcReduction="20000"/>
          </a:bodyPr>
          <a:lstStyle/>
          <a:p>
            <a:r>
              <a:rPr lang="en-US" dirty="0"/>
              <a:t>Jennifer Datum-  Town of Old Lyme Social Services Coordinator </a:t>
            </a:r>
          </a:p>
          <a:p>
            <a:r>
              <a:rPr lang="en-US" dirty="0"/>
              <a:t>Thomas Gotowka – Chair &amp; Old Lyme LLHD Representative </a:t>
            </a:r>
          </a:p>
          <a:p>
            <a:r>
              <a:rPr lang="en-US" dirty="0"/>
              <a:t>Ross Higgins – Local Faith Communities Representative  </a:t>
            </a:r>
          </a:p>
          <a:p>
            <a:r>
              <a:rPr lang="en-US" dirty="0"/>
              <a:t>Nicole Leger – Town of Old Lyme Finance Director</a:t>
            </a:r>
          </a:p>
          <a:p>
            <a:r>
              <a:rPr lang="en-US" dirty="0"/>
              <a:t>Mary Jo Nosal – Community Representative </a:t>
            </a:r>
          </a:p>
          <a:p>
            <a:r>
              <a:rPr lang="en-US" dirty="0"/>
              <a:t>Phil Parcak – Town of Old Lyme Facilities Coordinator </a:t>
            </a:r>
          </a:p>
          <a:p>
            <a:r>
              <a:rPr lang="en-US" dirty="0"/>
              <a:t>Cheryl Poirier – Old Lyme Economic Development Commission Chair </a:t>
            </a:r>
          </a:p>
          <a:p>
            <a:r>
              <a:rPr lang="en-US" dirty="0"/>
              <a:t>Dennis Powers – Mentoring Corps for Community Development </a:t>
            </a:r>
          </a:p>
          <a:p>
            <a:r>
              <a:rPr lang="en-US" dirty="0"/>
              <a:t>Dave Roberge – Town of Old Lyme Emergency Management Director </a:t>
            </a:r>
          </a:p>
          <a:p>
            <a:r>
              <a:rPr lang="en-US" dirty="0"/>
              <a:t>Mary Seidner – LYSB, Executive Director </a:t>
            </a:r>
          </a:p>
          <a:p>
            <a:r>
              <a:rPr lang="en-US" dirty="0"/>
              <a:t>Martha Shoemaker – Board of Selectmen Representative </a:t>
            </a:r>
          </a:p>
          <a:p>
            <a:r>
              <a:rPr lang="en-US" dirty="0"/>
              <a:t>Richard Stout – Small Business Owner Community Representative </a:t>
            </a:r>
          </a:p>
          <a:p>
            <a:pPr lvl="1"/>
            <a:r>
              <a:rPr lang="en-US" dirty="0"/>
              <a:t>Suzanne McAuliffe – Non-member Clerk </a:t>
            </a:r>
          </a:p>
          <a:p>
            <a:pPr lvl="1"/>
            <a:endParaRPr lang="en-US" dirty="0"/>
          </a:p>
        </p:txBody>
      </p:sp>
      <p:sp>
        <p:nvSpPr>
          <p:cNvPr id="4" name="Slide Number Placeholder 3">
            <a:extLst>
              <a:ext uri="{FF2B5EF4-FFF2-40B4-BE49-F238E27FC236}">
                <a16:creationId xmlns:a16="http://schemas.microsoft.com/office/drawing/2014/main" id="{3DB61463-1371-C4C7-9123-FAC5F14B4EA6}"/>
              </a:ext>
            </a:extLst>
          </p:cNvPr>
          <p:cNvSpPr>
            <a:spLocks noGrp="1"/>
          </p:cNvSpPr>
          <p:nvPr>
            <p:ph type="sldNum" sz="quarter" idx="12"/>
          </p:nvPr>
        </p:nvSpPr>
        <p:spPr/>
        <p:txBody>
          <a:bodyPr/>
          <a:lstStyle/>
          <a:p>
            <a:fld id="{F65179CA-2009-6A4B-8319-876C6C6C8B42}" type="slidenum">
              <a:rPr lang="en-US" smtClean="0"/>
              <a:t>2</a:t>
            </a:fld>
            <a:endParaRPr lang="en-US" dirty="0"/>
          </a:p>
        </p:txBody>
      </p:sp>
    </p:spTree>
    <p:extLst>
      <p:ext uri="{BB962C8B-B14F-4D97-AF65-F5344CB8AC3E}">
        <p14:creationId xmlns:p14="http://schemas.microsoft.com/office/powerpoint/2010/main" val="4030764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61C72-6DE8-B7C4-81BF-215D5094FC7E}"/>
              </a:ext>
            </a:extLst>
          </p:cNvPr>
          <p:cNvSpPr>
            <a:spLocks noGrp="1"/>
          </p:cNvSpPr>
          <p:nvPr>
            <p:ph type="title"/>
          </p:nvPr>
        </p:nvSpPr>
        <p:spPr/>
        <p:txBody>
          <a:bodyPr>
            <a:normAutofit/>
          </a:bodyPr>
          <a:lstStyle/>
          <a:p>
            <a:r>
              <a:rPr lang="en-US" dirty="0">
                <a:solidFill>
                  <a:schemeClr val="accent2">
                    <a:lumMod val="75000"/>
                  </a:schemeClr>
                </a:solidFill>
              </a:rPr>
              <a:t>Legal, Administrative and Tracking</a:t>
            </a:r>
            <a:endParaRPr lang="en-US" dirty="0">
              <a:solidFill>
                <a:srgbClr val="FF0000"/>
              </a:solidFill>
            </a:endParaRPr>
          </a:p>
        </p:txBody>
      </p:sp>
      <p:sp>
        <p:nvSpPr>
          <p:cNvPr id="3" name="Content Placeholder 2">
            <a:extLst>
              <a:ext uri="{FF2B5EF4-FFF2-40B4-BE49-F238E27FC236}">
                <a16:creationId xmlns:a16="http://schemas.microsoft.com/office/drawing/2014/main" id="{1CD61EA2-634E-E2D2-B5D0-CA3DEBD42B15}"/>
              </a:ext>
            </a:extLst>
          </p:cNvPr>
          <p:cNvSpPr>
            <a:spLocks noGrp="1"/>
          </p:cNvSpPr>
          <p:nvPr>
            <p:ph idx="1"/>
          </p:nvPr>
        </p:nvSpPr>
        <p:spPr>
          <a:xfrm>
            <a:off x="609599" y="2388973"/>
            <a:ext cx="6347714" cy="4469027"/>
          </a:xfrm>
        </p:spPr>
        <p:txBody>
          <a:bodyPr/>
          <a:lstStyle/>
          <a:p>
            <a:r>
              <a:rPr lang="en-US" dirty="0"/>
              <a:t>ARPC further recommends to the BOS that it approve up to $20,000 for legal, administrative and grant tracking expenses </a:t>
            </a:r>
          </a:p>
        </p:txBody>
      </p:sp>
      <p:sp>
        <p:nvSpPr>
          <p:cNvPr id="4" name="Slide Number Placeholder 3">
            <a:extLst>
              <a:ext uri="{FF2B5EF4-FFF2-40B4-BE49-F238E27FC236}">
                <a16:creationId xmlns:a16="http://schemas.microsoft.com/office/drawing/2014/main" id="{23801D4F-5298-B852-5C97-4D944A1CCB2A}"/>
              </a:ext>
            </a:extLst>
          </p:cNvPr>
          <p:cNvSpPr>
            <a:spLocks noGrp="1"/>
          </p:cNvSpPr>
          <p:nvPr>
            <p:ph type="sldNum" sz="quarter" idx="12"/>
          </p:nvPr>
        </p:nvSpPr>
        <p:spPr/>
        <p:txBody>
          <a:bodyPr/>
          <a:lstStyle/>
          <a:p>
            <a:fld id="{F65179CA-2009-6A4B-8319-876C6C6C8B42}" type="slidenum">
              <a:rPr lang="en-US" smtClean="0"/>
              <a:t>20</a:t>
            </a:fld>
            <a:endParaRPr lang="en-US" dirty="0"/>
          </a:p>
        </p:txBody>
      </p:sp>
    </p:spTree>
    <p:extLst>
      <p:ext uri="{BB962C8B-B14F-4D97-AF65-F5344CB8AC3E}">
        <p14:creationId xmlns:p14="http://schemas.microsoft.com/office/powerpoint/2010/main" val="1507270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7489D-415F-7444-B4C2-A14F5283A7EC}"/>
              </a:ext>
            </a:extLst>
          </p:cNvPr>
          <p:cNvSpPr>
            <a:spLocks noGrp="1"/>
          </p:cNvSpPr>
          <p:nvPr>
            <p:ph type="title"/>
          </p:nvPr>
        </p:nvSpPr>
        <p:spPr/>
        <p:txBody>
          <a:bodyPr>
            <a:noAutofit/>
          </a:bodyPr>
          <a:lstStyle/>
          <a:p>
            <a:r>
              <a:rPr lang="en-US" sz="2800" dirty="0">
                <a:solidFill>
                  <a:schemeClr val="accent2">
                    <a:lumMod val="75000"/>
                  </a:schemeClr>
                </a:solidFill>
              </a:rPr>
              <a:t>ARPC Recommends any Approved Funds Not Expensed be Added to Social Services Discretionary Fund </a:t>
            </a:r>
          </a:p>
        </p:txBody>
      </p:sp>
      <p:sp>
        <p:nvSpPr>
          <p:cNvPr id="3" name="Content Placeholder 2">
            <a:extLst>
              <a:ext uri="{FF2B5EF4-FFF2-40B4-BE49-F238E27FC236}">
                <a16:creationId xmlns:a16="http://schemas.microsoft.com/office/drawing/2014/main" id="{C5610D7C-2D2C-154B-B32F-2A97A896797A}"/>
              </a:ext>
            </a:extLst>
          </p:cNvPr>
          <p:cNvSpPr>
            <a:spLocks noGrp="1"/>
          </p:cNvSpPr>
          <p:nvPr>
            <p:ph idx="1"/>
          </p:nvPr>
        </p:nvSpPr>
        <p:spPr/>
        <p:txBody>
          <a:bodyPr/>
          <a:lstStyle/>
          <a:p>
            <a:r>
              <a:rPr lang="en-US" dirty="0"/>
              <a:t>The ARPC further recommends to the Board of Selectmen that any approved funds not spent by the </a:t>
            </a:r>
            <a:r>
              <a:rPr lang="en-US" b="1" dirty="0"/>
              <a:t>12/31/2026 ARPA deadline </a:t>
            </a:r>
            <a:r>
              <a:rPr lang="en-US" dirty="0"/>
              <a:t>(e.g., consultant does not utilize full budget, grants not dispersed for any reason, etc.) be directed into the </a:t>
            </a:r>
            <a:r>
              <a:rPr lang="en-US" b="1" dirty="0"/>
              <a:t>Social Services Department Discretionary Fund </a:t>
            </a:r>
            <a:r>
              <a:rPr lang="en-US" dirty="0"/>
              <a:t>to assist those most in need in the Town of Old Lyme by supporting fuel assistance, housing assistance, food, and other needs deemed necessary by said department. </a:t>
            </a:r>
          </a:p>
        </p:txBody>
      </p:sp>
      <p:sp>
        <p:nvSpPr>
          <p:cNvPr id="4" name="Slide Number Placeholder 3">
            <a:extLst>
              <a:ext uri="{FF2B5EF4-FFF2-40B4-BE49-F238E27FC236}">
                <a16:creationId xmlns:a16="http://schemas.microsoft.com/office/drawing/2014/main" id="{0ACC4373-761B-1CC2-19BB-505972084169}"/>
              </a:ext>
            </a:extLst>
          </p:cNvPr>
          <p:cNvSpPr>
            <a:spLocks noGrp="1"/>
          </p:cNvSpPr>
          <p:nvPr>
            <p:ph type="sldNum" sz="quarter" idx="12"/>
          </p:nvPr>
        </p:nvSpPr>
        <p:spPr/>
        <p:txBody>
          <a:bodyPr/>
          <a:lstStyle/>
          <a:p>
            <a:fld id="{F65179CA-2009-6A4B-8319-876C6C6C8B42}" type="slidenum">
              <a:rPr lang="en-US" smtClean="0"/>
              <a:t>21</a:t>
            </a:fld>
            <a:endParaRPr lang="en-US" dirty="0"/>
          </a:p>
        </p:txBody>
      </p:sp>
    </p:spTree>
    <p:extLst>
      <p:ext uri="{BB962C8B-B14F-4D97-AF65-F5344CB8AC3E}">
        <p14:creationId xmlns:p14="http://schemas.microsoft.com/office/powerpoint/2010/main" val="3970408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F4558-21BE-9842-9ED0-DD32AA633D92}"/>
              </a:ext>
            </a:extLst>
          </p:cNvPr>
          <p:cNvSpPr>
            <a:spLocks noGrp="1"/>
          </p:cNvSpPr>
          <p:nvPr>
            <p:ph type="title"/>
          </p:nvPr>
        </p:nvSpPr>
        <p:spPr>
          <a:xfrm>
            <a:off x="486936" y="139336"/>
            <a:ext cx="6347713" cy="547703"/>
          </a:xfrm>
        </p:spPr>
        <p:txBody>
          <a:bodyPr>
            <a:noAutofit/>
          </a:bodyPr>
          <a:lstStyle/>
          <a:p>
            <a:r>
              <a:rPr lang="en-US" sz="2800" dirty="0">
                <a:solidFill>
                  <a:schemeClr val="accent2">
                    <a:lumMod val="75000"/>
                  </a:schemeClr>
                </a:solidFill>
              </a:rPr>
              <a:t>ARPC Recommendations Addressed Ten Key Categories </a:t>
            </a:r>
            <a:endParaRPr lang="en-US" sz="2800" dirty="0">
              <a:solidFill>
                <a:srgbClr val="FF0000"/>
              </a:solidFill>
            </a:endParaRPr>
          </a:p>
        </p:txBody>
      </p:sp>
      <p:sp>
        <p:nvSpPr>
          <p:cNvPr id="4" name="Slide Number Placeholder 3">
            <a:extLst>
              <a:ext uri="{FF2B5EF4-FFF2-40B4-BE49-F238E27FC236}">
                <a16:creationId xmlns:a16="http://schemas.microsoft.com/office/drawing/2014/main" id="{5B1BBF61-3290-A7CF-5BF0-3871906390EB}"/>
              </a:ext>
            </a:extLst>
          </p:cNvPr>
          <p:cNvSpPr>
            <a:spLocks noGrp="1"/>
          </p:cNvSpPr>
          <p:nvPr>
            <p:ph type="sldNum" sz="quarter" idx="12"/>
          </p:nvPr>
        </p:nvSpPr>
        <p:spPr/>
        <p:txBody>
          <a:bodyPr/>
          <a:lstStyle/>
          <a:p>
            <a:fld id="{F65179CA-2009-6A4B-8319-876C6C6C8B42}" type="slidenum">
              <a:rPr lang="en-US" smtClean="0"/>
              <a:t>22</a:t>
            </a:fld>
            <a:endParaRPr lang="en-US" dirty="0"/>
          </a:p>
        </p:txBody>
      </p:sp>
      <p:sp>
        <p:nvSpPr>
          <p:cNvPr id="6" name="Content Placeholder 5">
            <a:extLst>
              <a:ext uri="{FF2B5EF4-FFF2-40B4-BE49-F238E27FC236}">
                <a16:creationId xmlns:a16="http://schemas.microsoft.com/office/drawing/2014/main" id="{CA7C16AD-B2FD-BB4F-85AE-7947C9539CF6}"/>
              </a:ext>
            </a:extLst>
          </p:cNvPr>
          <p:cNvSpPr>
            <a:spLocks noGrp="1"/>
          </p:cNvSpPr>
          <p:nvPr>
            <p:ph idx="1"/>
          </p:nvPr>
        </p:nvSpPr>
        <p:spPr>
          <a:xfrm>
            <a:off x="486935" y="1156184"/>
            <a:ext cx="6347714" cy="5467640"/>
          </a:xfrm>
        </p:spPr>
        <p:txBody>
          <a:bodyPr>
            <a:normAutofit fontScale="85000" lnSpcReduction="20000"/>
          </a:bodyPr>
          <a:lstStyle/>
          <a:p>
            <a:r>
              <a:rPr lang="en-US" i="1" dirty="0"/>
              <a:t>Investment in current and future infrastructure challenges such as clean water and sewer/waste treatment: </a:t>
            </a:r>
            <a:r>
              <a:rPr lang="en-US" b="1" dirty="0"/>
              <a:t>Grants to WPCA supporting sewers, Swan Brook outlet repair</a:t>
            </a:r>
          </a:p>
          <a:p>
            <a:r>
              <a:rPr lang="en-US" i="1" dirty="0"/>
              <a:t>Investment in Old Lyme post-pandemic small business recovery: </a:t>
            </a:r>
            <a:r>
              <a:rPr lang="en-US" b="1" dirty="0"/>
              <a:t>Economic Recovery Grants to 23 Small Businesses</a:t>
            </a:r>
          </a:p>
          <a:p>
            <a:r>
              <a:rPr lang="en-US" i="1" dirty="0"/>
              <a:t>Financial assistance to Nonprofit Organizations that provided relief and services to Old Lyme residents during the pandemic : </a:t>
            </a:r>
            <a:r>
              <a:rPr lang="en-US" b="1" dirty="0"/>
              <a:t>Economic Recovery Grants to 10 Non-Profit Organizations</a:t>
            </a:r>
          </a:p>
          <a:p>
            <a:r>
              <a:rPr lang="en-US" i="1" dirty="0"/>
              <a:t>Investment in Mental Health Services or other Public Health Services to assist Old Lyme residents: </a:t>
            </a:r>
            <a:r>
              <a:rPr lang="en-US" b="1" dirty="0"/>
              <a:t>LYSB to add second mental health professional, CHC access to health care, supporting positive mental health through Sustainable Old Lyme teen summer art program, Senior Center birthday project, improved ADA access to Town beaches, improved community access to Lyme Academy, arts education opportunity through PARJE</a:t>
            </a:r>
          </a:p>
          <a:p>
            <a:r>
              <a:rPr lang="en-US" i="1" dirty="0"/>
              <a:t>Reinvestment in Old Lyme government services that were deemed essential during the pandemic (such as Emergency Services) to ensure preparedness for future services: </a:t>
            </a:r>
            <a:r>
              <a:rPr lang="en-US" b="1" dirty="0"/>
              <a:t>Replacement of Ambulance, UTV for patient transport, Firefighter PPE, electronic message boards, </a:t>
            </a:r>
            <a:r>
              <a:rPr lang="en-US" b="1" dirty="0" err="1"/>
              <a:t>Boughton</a:t>
            </a:r>
            <a:r>
              <a:rPr lang="en-US" b="1" dirty="0"/>
              <a:t> Road unit fiber optics, improved air filtration of town facilities, town website upgrade, digitization of records in Town Clerk and Assessor’s office, laptops to improve voter processing, Animal Control building repair</a:t>
            </a:r>
          </a:p>
        </p:txBody>
      </p:sp>
    </p:spTree>
    <p:extLst>
      <p:ext uri="{BB962C8B-B14F-4D97-AF65-F5344CB8AC3E}">
        <p14:creationId xmlns:p14="http://schemas.microsoft.com/office/powerpoint/2010/main" val="2355492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B80B6-8F23-F54B-A572-19B5BDD0CB70}"/>
              </a:ext>
            </a:extLst>
          </p:cNvPr>
          <p:cNvSpPr>
            <a:spLocks noGrp="1"/>
          </p:cNvSpPr>
          <p:nvPr>
            <p:ph type="title"/>
          </p:nvPr>
        </p:nvSpPr>
        <p:spPr/>
        <p:txBody>
          <a:bodyPr>
            <a:normAutofit/>
          </a:bodyPr>
          <a:lstStyle/>
          <a:p>
            <a:r>
              <a:rPr lang="en-US" sz="2400" dirty="0">
                <a:solidFill>
                  <a:schemeClr val="accent2">
                    <a:lumMod val="75000"/>
                  </a:schemeClr>
                </a:solidFill>
              </a:rPr>
              <a:t>ARPC Recommendations Addressed Ten Key Categories (continued)</a:t>
            </a:r>
            <a:endParaRPr lang="en-US" sz="2400" dirty="0"/>
          </a:p>
        </p:txBody>
      </p:sp>
      <p:sp>
        <p:nvSpPr>
          <p:cNvPr id="3" name="Content Placeholder 2">
            <a:extLst>
              <a:ext uri="{FF2B5EF4-FFF2-40B4-BE49-F238E27FC236}">
                <a16:creationId xmlns:a16="http://schemas.microsoft.com/office/drawing/2014/main" id="{652899A7-14B3-0545-B3B5-98751BF15705}"/>
              </a:ext>
            </a:extLst>
          </p:cNvPr>
          <p:cNvSpPr>
            <a:spLocks noGrp="1"/>
          </p:cNvSpPr>
          <p:nvPr>
            <p:ph idx="1"/>
          </p:nvPr>
        </p:nvSpPr>
        <p:spPr>
          <a:xfrm>
            <a:off x="486935" y="1502668"/>
            <a:ext cx="6347714" cy="4998493"/>
          </a:xfrm>
        </p:spPr>
        <p:txBody>
          <a:bodyPr>
            <a:normAutofit fontScale="85000" lnSpcReduction="20000"/>
          </a:bodyPr>
          <a:lstStyle/>
          <a:p>
            <a:r>
              <a:rPr lang="en-US" i="1" dirty="0"/>
              <a:t>Investment in town-wide broadband (internet) improvements and/or cell services for potentially recurring needs such as remote work, remote schooling, and Telehealth services : </a:t>
            </a:r>
            <a:r>
              <a:rPr lang="en-US" b="1" dirty="0"/>
              <a:t>Town of Old Lyme facility IT upgrades with priority given to better remote access to town meetings</a:t>
            </a:r>
          </a:p>
          <a:p>
            <a:r>
              <a:rPr lang="en-US" i="1" dirty="0"/>
              <a:t>Financial assistance to Old Lyme families and households having difficulty recovering from pandemic losses: </a:t>
            </a:r>
            <a:r>
              <a:rPr lang="en-US" b="1" dirty="0"/>
              <a:t>Social Services Discretionary Fund, Contribution to Shoreline Soup Kitchen Refrigerated Truck</a:t>
            </a:r>
          </a:p>
          <a:p>
            <a:r>
              <a:rPr lang="en-US" i="1" dirty="0"/>
              <a:t>Investment in early childhood care and education: </a:t>
            </a:r>
            <a:r>
              <a:rPr lang="en-US" b="1" dirty="0"/>
              <a:t>Audubon Society Discovery Center, Library Book Bike</a:t>
            </a:r>
          </a:p>
          <a:p>
            <a:r>
              <a:rPr lang="en-US" i="1" dirty="0"/>
              <a:t>Investment in bringing visitors to our Old Lyme attractions, restaurants, shops, and accommodations: </a:t>
            </a:r>
            <a:r>
              <a:rPr lang="en-US" b="1" dirty="0"/>
              <a:t>Economic Development Outreach, Midsummer Festival, Black Hall Tourism Advertising, Historical Society Publications, Sound View Community Center, development of Halls Road walking trail</a:t>
            </a:r>
          </a:p>
          <a:p>
            <a:r>
              <a:rPr lang="en-US" i="1" dirty="0"/>
              <a:t>Investment in affordable housing to meet the needs of those working and living in Old Lyme. </a:t>
            </a:r>
            <a:r>
              <a:rPr lang="en-US" b="1" dirty="0"/>
              <a:t>Affordable Housing Grant for McCulloch Family Open Space Opportunity</a:t>
            </a:r>
          </a:p>
          <a:p>
            <a:r>
              <a:rPr lang="en-US" i="1" dirty="0"/>
              <a:t>Although Premium </a:t>
            </a:r>
            <a:r>
              <a:rPr lang="en-US" i="1"/>
              <a:t>Pay was not </a:t>
            </a:r>
            <a:r>
              <a:rPr lang="en-US" i="1" dirty="0"/>
              <a:t>address, ARPC recommendations support the safety of our volunteer first responders</a:t>
            </a:r>
            <a:endParaRPr lang="en-US" dirty="0"/>
          </a:p>
        </p:txBody>
      </p:sp>
      <p:sp>
        <p:nvSpPr>
          <p:cNvPr id="4" name="Slide Number Placeholder 3">
            <a:extLst>
              <a:ext uri="{FF2B5EF4-FFF2-40B4-BE49-F238E27FC236}">
                <a16:creationId xmlns:a16="http://schemas.microsoft.com/office/drawing/2014/main" id="{DF934ADB-FFF3-7A44-8F58-6EE8F3221C41}"/>
              </a:ext>
            </a:extLst>
          </p:cNvPr>
          <p:cNvSpPr>
            <a:spLocks noGrp="1"/>
          </p:cNvSpPr>
          <p:nvPr>
            <p:ph type="sldNum" sz="quarter" idx="12"/>
          </p:nvPr>
        </p:nvSpPr>
        <p:spPr/>
        <p:txBody>
          <a:bodyPr/>
          <a:lstStyle/>
          <a:p>
            <a:fld id="{F65179CA-2009-6A4B-8319-876C6C6C8B42}" type="slidenum">
              <a:rPr lang="en-US" smtClean="0"/>
              <a:t>23</a:t>
            </a:fld>
            <a:endParaRPr lang="en-US" dirty="0"/>
          </a:p>
        </p:txBody>
      </p:sp>
    </p:spTree>
    <p:extLst>
      <p:ext uri="{BB962C8B-B14F-4D97-AF65-F5344CB8AC3E}">
        <p14:creationId xmlns:p14="http://schemas.microsoft.com/office/powerpoint/2010/main" val="26529940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524E3D-2960-9548-9E19-CE5787CE1045}"/>
              </a:ext>
            </a:extLst>
          </p:cNvPr>
          <p:cNvSpPr>
            <a:spLocks noGrp="1"/>
          </p:cNvSpPr>
          <p:nvPr>
            <p:ph type="title"/>
          </p:nvPr>
        </p:nvSpPr>
        <p:spPr>
          <a:xfrm>
            <a:off x="219838" y="245381"/>
            <a:ext cx="7559041" cy="818605"/>
          </a:xfrm>
        </p:spPr>
        <p:txBody>
          <a:bodyPr>
            <a:noAutofit/>
          </a:bodyPr>
          <a:lstStyle/>
          <a:p>
            <a:r>
              <a:rPr lang="en-US" sz="2800" dirty="0">
                <a:solidFill>
                  <a:schemeClr val="accent2">
                    <a:lumMod val="75000"/>
                  </a:schemeClr>
                </a:solidFill>
                <a:cs typeface="Times New Roman" panose="02020603050405020304" pitchFamily="18" charset="0"/>
              </a:rPr>
              <a:t>American Rescue Plan Recommendations</a:t>
            </a:r>
          </a:p>
        </p:txBody>
      </p:sp>
      <p:sp>
        <p:nvSpPr>
          <p:cNvPr id="7" name="Content Placeholder 6">
            <a:extLst>
              <a:ext uri="{FF2B5EF4-FFF2-40B4-BE49-F238E27FC236}">
                <a16:creationId xmlns:a16="http://schemas.microsoft.com/office/drawing/2014/main" id="{6D414B7F-8F9F-4940-B469-793540DE3C22}"/>
              </a:ext>
            </a:extLst>
          </p:cNvPr>
          <p:cNvSpPr>
            <a:spLocks noGrp="1"/>
          </p:cNvSpPr>
          <p:nvPr>
            <p:ph idx="1"/>
          </p:nvPr>
        </p:nvSpPr>
        <p:spPr>
          <a:xfrm>
            <a:off x="219838" y="907496"/>
            <a:ext cx="7084211" cy="5498992"/>
          </a:xfrm>
        </p:spPr>
        <p:txBody>
          <a:bodyPr>
            <a:normAutofit/>
          </a:bodyPr>
          <a:lstStyle/>
          <a:p>
            <a:r>
              <a:rPr lang="en-US" sz="1900" b="1" dirty="0"/>
              <a:t>$1,761,944 </a:t>
            </a:r>
            <a:r>
              <a:rPr lang="en-US" sz="1900" dirty="0"/>
              <a:t>to support 37 Community Initiative Grants Detailed in Attachment</a:t>
            </a:r>
          </a:p>
          <a:p>
            <a:r>
              <a:rPr lang="en-US" sz="1900" b="1" dirty="0"/>
              <a:t>$318,649 </a:t>
            </a:r>
            <a:r>
              <a:rPr lang="en-US" sz="1900" dirty="0"/>
              <a:t>to support 31 Economic Recovery Grants Detailed in Attachment </a:t>
            </a:r>
          </a:p>
          <a:p>
            <a:r>
              <a:rPr lang="en-US" sz="1900" b="1" dirty="0"/>
              <a:t>$20,000 </a:t>
            </a:r>
            <a:r>
              <a:rPr lang="en-US" sz="1900" dirty="0"/>
              <a:t>to fund the Social Services Discretionary Fund</a:t>
            </a:r>
          </a:p>
          <a:p>
            <a:r>
              <a:rPr lang="en-US" sz="1900" dirty="0"/>
              <a:t>Up to </a:t>
            </a:r>
            <a:r>
              <a:rPr lang="en-US" sz="1900" b="1" dirty="0"/>
              <a:t>$20,000 </a:t>
            </a:r>
            <a:r>
              <a:rPr lang="en-US" sz="1900" dirty="0"/>
              <a:t>to fund Administrative Cost Coverage including legal, public outreach, and administrative costs.</a:t>
            </a:r>
          </a:p>
          <a:p>
            <a:r>
              <a:rPr lang="en-US" sz="1900" dirty="0"/>
              <a:t>Deeming any ARP funds ultimately not expended by the 12/31/2026 deadline be redirected to the Social Services Dept. Discretionary Fund</a:t>
            </a:r>
          </a:p>
          <a:p>
            <a:endParaRPr lang="en-US" sz="1900" dirty="0"/>
          </a:p>
          <a:p>
            <a:pPr marL="0" indent="0">
              <a:buNone/>
            </a:pPr>
            <a:r>
              <a:rPr lang="en-US" sz="1900" dirty="0"/>
              <a:t>Note: Previously Approved at 3/21/22 Town Meeting: </a:t>
            </a:r>
          </a:p>
          <a:p>
            <a:pPr marL="0" indent="0">
              <a:buNone/>
            </a:pPr>
            <a:r>
              <a:rPr lang="en-US" sz="1900" b="1" dirty="0"/>
              <a:t>$21,622 </a:t>
            </a:r>
            <a:r>
              <a:rPr lang="en-US" sz="1900" dirty="0"/>
              <a:t>to Ledge Light Health District, representing 1% of Old Lyme’s ARP funding, and up to $20,000 for ER Grant Consultant</a:t>
            </a:r>
          </a:p>
        </p:txBody>
      </p:sp>
      <p:sp>
        <p:nvSpPr>
          <p:cNvPr id="2" name="Slide Number Placeholder 1">
            <a:extLst>
              <a:ext uri="{FF2B5EF4-FFF2-40B4-BE49-F238E27FC236}">
                <a16:creationId xmlns:a16="http://schemas.microsoft.com/office/drawing/2014/main" id="{E6E8DFC1-12CB-A0D1-0CC7-68F4BE2E8A4F}"/>
              </a:ext>
            </a:extLst>
          </p:cNvPr>
          <p:cNvSpPr>
            <a:spLocks noGrp="1"/>
          </p:cNvSpPr>
          <p:nvPr>
            <p:ph type="sldNum" sz="quarter" idx="12"/>
          </p:nvPr>
        </p:nvSpPr>
        <p:spPr/>
        <p:txBody>
          <a:bodyPr/>
          <a:lstStyle/>
          <a:p>
            <a:fld id="{F65179CA-2009-6A4B-8319-876C6C6C8B42}" type="slidenum">
              <a:rPr lang="en-US" smtClean="0"/>
              <a:t>24</a:t>
            </a:fld>
            <a:endParaRPr lang="en-US" dirty="0"/>
          </a:p>
        </p:txBody>
      </p:sp>
    </p:spTree>
    <p:extLst>
      <p:ext uri="{BB962C8B-B14F-4D97-AF65-F5344CB8AC3E}">
        <p14:creationId xmlns:p14="http://schemas.microsoft.com/office/powerpoint/2010/main" val="16429523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524E3D-2960-9548-9E19-CE5787CE1045}"/>
              </a:ext>
            </a:extLst>
          </p:cNvPr>
          <p:cNvSpPr>
            <a:spLocks noGrp="1"/>
          </p:cNvSpPr>
          <p:nvPr>
            <p:ph type="title"/>
          </p:nvPr>
        </p:nvSpPr>
        <p:spPr>
          <a:xfrm>
            <a:off x="219838" y="245381"/>
            <a:ext cx="7559041" cy="818605"/>
          </a:xfrm>
        </p:spPr>
        <p:txBody>
          <a:bodyPr>
            <a:noAutofit/>
          </a:bodyPr>
          <a:lstStyle/>
          <a:p>
            <a:r>
              <a:rPr lang="en-US" sz="2800" dirty="0">
                <a:solidFill>
                  <a:schemeClr val="accent2">
                    <a:lumMod val="75000"/>
                  </a:schemeClr>
                </a:solidFill>
                <a:cs typeface="Times New Roman" panose="02020603050405020304" pitchFamily="18" charset="0"/>
              </a:rPr>
              <a:t>Board of Selectmen Two Proposed Motions</a:t>
            </a:r>
          </a:p>
        </p:txBody>
      </p:sp>
      <p:sp>
        <p:nvSpPr>
          <p:cNvPr id="7" name="Content Placeholder 6">
            <a:extLst>
              <a:ext uri="{FF2B5EF4-FFF2-40B4-BE49-F238E27FC236}">
                <a16:creationId xmlns:a16="http://schemas.microsoft.com/office/drawing/2014/main" id="{6D414B7F-8F9F-4940-B469-793540DE3C22}"/>
              </a:ext>
            </a:extLst>
          </p:cNvPr>
          <p:cNvSpPr>
            <a:spLocks noGrp="1"/>
          </p:cNvSpPr>
          <p:nvPr>
            <p:ph idx="1"/>
          </p:nvPr>
        </p:nvSpPr>
        <p:spPr>
          <a:xfrm>
            <a:off x="219838" y="907496"/>
            <a:ext cx="7351840" cy="5498992"/>
          </a:xfrm>
        </p:spPr>
        <p:txBody>
          <a:bodyPr>
            <a:normAutofit/>
          </a:bodyPr>
          <a:lstStyle/>
          <a:p>
            <a:pPr marL="0" indent="0">
              <a:buNone/>
            </a:pPr>
            <a:r>
              <a:rPr lang="en-US" sz="1900" dirty="0"/>
              <a:t>As there are two Selectmen who have potential conflicts of interest with two Economic Recovery Grants, the following two motions are proposed:</a:t>
            </a:r>
          </a:p>
          <a:p>
            <a:pPr marL="0" indent="0">
              <a:buNone/>
            </a:pPr>
            <a:endParaRPr lang="en-US" sz="1900" dirty="0"/>
          </a:p>
          <a:p>
            <a:pPr marL="0" indent="0">
              <a:buNone/>
            </a:pPr>
            <a:r>
              <a:rPr lang="en-US" sz="1900" dirty="0"/>
              <a:t>Motion 1: </a:t>
            </a:r>
          </a:p>
          <a:p>
            <a:pPr marL="0" indent="0">
              <a:buNone/>
            </a:pPr>
            <a:r>
              <a:rPr lang="en-US" sz="1900" dirty="0"/>
              <a:t>A motion to include in the ARP funding package an economic recovery grant of $8,061 for the Lyme-Old Lyme Little League (Selectman Ward will abstain).</a:t>
            </a:r>
          </a:p>
          <a:p>
            <a:pPr marL="0" indent="0">
              <a:buNone/>
            </a:pPr>
            <a:endParaRPr lang="en-US" sz="1900" dirty="0"/>
          </a:p>
          <a:p>
            <a:pPr marL="0" indent="0">
              <a:buNone/>
            </a:pPr>
            <a:r>
              <a:rPr lang="en-US" sz="1900" dirty="0"/>
              <a:t>Motion 2: </a:t>
            </a:r>
          </a:p>
          <a:p>
            <a:pPr marL="0" indent="0">
              <a:buNone/>
            </a:pPr>
            <a:r>
              <a:rPr lang="en-US" sz="1900" dirty="0"/>
              <a:t>A motion to include in the ARP funding package an economic recovery grant of $10,000 for small business David Griswold &amp; Associates (First Selectman Griswold will abstain).</a:t>
            </a:r>
          </a:p>
          <a:p>
            <a:pPr marL="0" indent="0">
              <a:buNone/>
            </a:pPr>
            <a:endParaRPr lang="en-US" sz="1900" dirty="0"/>
          </a:p>
        </p:txBody>
      </p:sp>
      <p:sp>
        <p:nvSpPr>
          <p:cNvPr id="2" name="Slide Number Placeholder 1">
            <a:extLst>
              <a:ext uri="{FF2B5EF4-FFF2-40B4-BE49-F238E27FC236}">
                <a16:creationId xmlns:a16="http://schemas.microsoft.com/office/drawing/2014/main" id="{E6E8DFC1-12CB-A0D1-0CC7-68F4BE2E8A4F}"/>
              </a:ext>
            </a:extLst>
          </p:cNvPr>
          <p:cNvSpPr>
            <a:spLocks noGrp="1"/>
          </p:cNvSpPr>
          <p:nvPr>
            <p:ph type="sldNum" sz="quarter" idx="12"/>
          </p:nvPr>
        </p:nvSpPr>
        <p:spPr/>
        <p:txBody>
          <a:bodyPr/>
          <a:lstStyle/>
          <a:p>
            <a:fld id="{F65179CA-2009-6A4B-8319-876C6C6C8B42}" type="slidenum">
              <a:rPr lang="en-US" smtClean="0"/>
              <a:t>25</a:t>
            </a:fld>
            <a:endParaRPr lang="en-US" dirty="0"/>
          </a:p>
        </p:txBody>
      </p:sp>
    </p:spTree>
    <p:extLst>
      <p:ext uri="{BB962C8B-B14F-4D97-AF65-F5344CB8AC3E}">
        <p14:creationId xmlns:p14="http://schemas.microsoft.com/office/powerpoint/2010/main" val="36474255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524E3D-2960-9548-9E19-CE5787CE1045}"/>
              </a:ext>
            </a:extLst>
          </p:cNvPr>
          <p:cNvSpPr>
            <a:spLocks noGrp="1"/>
          </p:cNvSpPr>
          <p:nvPr>
            <p:ph type="title"/>
          </p:nvPr>
        </p:nvSpPr>
        <p:spPr>
          <a:xfrm>
            <a:off x="219838" y="245381"/>
            <a:ext cx="7559041" cy="818605"/>
          </a:xfrm>
        </p:spPr>
        <p:txBody>
          <a:bodyPr>
            <a:noAutofit/>
          </a:bodyPr>
          <a:lstStyle/>
          <a:p>
            <a:r>
              <a:rPr lang="en-US" sz="2800" dirty="0">
                <a:solidFill>
                  <a:schemeClr val="accent2">
                    <a:lumMod val="75000"/>
                  </a:schemeClr>
                </a:solidFill>
                <a:cs typeface="Times New Roman" panose="02020603050405020304" pitchFamily="18" charset="0"/>
              </a:rPr>
              <a:t>A Proposed Motion for </a:t>
            </a:r>
            <a:br>
              <a:rPr lang="en-US" sz="2800" dirty="0">
                <a:solidFill>
                  <a:schemeClr val="accent2">
                    <a:lumMod val="75000"/>
                  </a:schemeClr>
                </a:solidFill>
                <a:cs typeface="Times New Roman" panose="02020603050405020304" pitchFamily="18" charset="0"/>
              </a:rPr>
            </a:br>
            <a:r>
              <a:rPr lang="en-US" sz="2800" dirty="0">
                <a:solidFill>
                  <a:schemeClr val="accent2">
                    <a:lumMod val="75000"/>
                  </a:schemeClr>
                </a:solidFill>
                <a:cs typeface="Times New Roman" panose="02020603050405020304" pitchFamily="18" charset="0"/>
              </a:rPr>
              <a:t>the Boards of Selectmen and Finance</a:t>
            </a:r>
          </a:p>
        </p:txBody>
      </p:sp>
      <p:sp>
        <p:nvSpPr>
          <p:cNvPr id="7" name="Content Placeholder 6">
            <a:extLst>
              <a:ext uri="{FF2B5EF4-FFF2-40B4-BE49-F238E27FC236}">
                <a16:creationId xmlns:a16="http://schemas.microsoft.com/office/drawing/2014/main" id="{6D414B7F-8F9F-4940-B469-793540DE3C22}"/>
              </a:ext>
            </a:extLst>
          </p:cNvPr>
          <p:cNvSpPr>
            <a:spLocks noGrp="1"/>
          </p:cNvSpPr>
          <p:nvPr>
            <p:ph idx="1"/>
          </p:nvPr>
        </p:nvSpPr>
        <p:spPr>
          <a:xfrm>
            <a:off x="219838" y="1654628"/>
            <a:ext cx="7351840" cy="5498992"/>
          </a:xfrm>
        </p:spPr>
        <p:txBody>
          <a:bodyPr>
            <a:normAutofit/>
          </a:bodyPr>
          <a:lstStyle/>
          <a:p>
            <a:pPr marL="0" indent="0">
              <a:buNone/>
            </a:pPr>
            <a:r>
              <a:rPr lang="en-US" sz="1900" b="1" dirty="0"/>
              <a:t>A Motion to recommend to Town Meeting the approval of the disbursement of $2,120,593 in American Rescue Plan funds as outlined in the presentation by the American Rescue Plan Act Committee Report dated June 21, 2022.</a:t>
            </a:r>
            <a:endParaRPr lang="en-US" sz="1900" dirty="0"/>
          </a:p>
          <a:p>
            <a:pPr marL="0" indent="0">
              <a:buNone/>
            </a:pPr>
            <a:endParaRPr lang="en-US" sz="1900" dirty="0"/>
          </a:p>
          <a:p>
            <a:pPr marL="0" indent="0">
              <a:buNone/>
            </a:pPr>
            <a:r>
              <a:rPr lang="en-US" sz="1900" u="sng" dirty="0"/>
              <a:t>Note:</a:t>
            </a:r>
            <a:r>
              <a:rPr lang="en-US" sz="1900" dirty="0"/>
              <a:t> </a:t>
            </a:r>
          </a:p>
          <a:p>
            <a:pPr marL="0" indent="0">
              <a:buNone/>
            </a:pPr>
            <a:r>
              <a:rPr lang="en-US" sz="1900" dirty="0"/>
              <a:t>Total ARPA funds to Town of Old Lyme equals $2,162,215. </a:t>
            </a:r>
          </a:p>
          <a:p>
            <a:pPr marL="0" indent="0">
              <a:buNone/>
            </a:pPr>
            <a:r>
              <a:rPr lang="en-US" sz="1900" dirty="0"/>
              <a:t>Previously approved at 3/21/22 Town Meeting: </a:t>
            </a:r>
          </a:p>
          <a:p>
            <a:r>
              <a:rPr lang="en-US" sz="1900" dirty="0"/>
              <a:t>$21,622 to Ledge Light Health District</a:t>
            </a:r>
          </a:p>
          <a:p>
            <a:r>
              <a:rPr lang="en-US" sz="1900" dirty="0"/>
              <a:t>Up to $20,000 to Economic Recovery Grant Consultant</a:t>
            </a:r>
          </a:p>
          <a:p>
            <a:pPr marL="0" indent="0">
              <a:buNone/>
            </a:pPr>
            <a:r>
              <a:rPr lang="en-US" sz="1900" dirty="0"/>
              <a:t>Net funds to be approved $2,120,593</a:t>
            </a:r>
          </a:p>
          <a:p>
            <a:pPr marL="0" indent="0">
              <a:buNone/>
            </a:pPr>
            <a:endParaRPr lang="en-US" sz="1900" dirty="0"/>
          </a:p>
        </p:txBody>
      </p:sp>
      <p:sp>
        <p:nvSpPr>
          <p:cNvPr id="2" name="Slide Number Placeholder 1">
            <a:extLst>
              <a:ext uri="{FF2B5EF4-FFF2-40B4-BE49-F238E27FC236}">
                <a16:creationId xmlns:a16="http://schemas.microsoft.com/office/drawing/2014/main" id="{E6E8DFC1-12CB-A0D1-0CC7-68F4BE2E8A4F}"/>
              </a:ext>
            </a:extLst>
          </p:cNvPr>
          <p:cNvSpPr>
            <a:spLocks noGrp="1"/>
          </p:cNvSpPr>
          <p:nvPr>
            <p:ph type="sldNum" sz="quarter" idx="12"/>
          </p:nvPr>
        </p:nvSpPr>
        <p:spPr/>
        <p:txBody>
          <a:bodyPr/>
          <a:lstStyle/>
          <a:p>
            <a:fld id="{F65179CA-2009-6A4B-8319-876C6C6C8B42}" type="slidenum">
              <a:rPr lang="en-US" smtClean="0"/>
              <a:t>26</a:t>
            </a:fld>
            <a:endParaRPr lang="en-US" dirty="0"/>
          </a:p>
        </p:txBody>
      </p:sp>
    </p:spTree>
    <p:extLst>
      <p:ext uri="{BB962C8B-B14F-4D97-AF65-F5344CB8AC3E}">
        <p14:creationId xmlns:p14="http://schemas.microsoft.com/office/powerpoint/2010/main" val="1734874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524E3D-2960-9548-9E19-CE5787CE1045}"/>
              </a:ext>
            </a:extLst>
          </p:cNvPr>
          <p:cNvSpPr>
            <a:spLocks noGrp="1"/>
          </p:cNvSpPr>
          <p:nvPr>
            <p:ph type="title"/>
          </p:nvPr>
        </p:nvSpPr>
        <p:spPr>
          <a:xfrm>
            <a:off x="241608" y="258815"/>
            <a:ext cx="7559041" cy="818605"/>
          </a:xfrm>
        </p:spPr>
        <p:txBody>
          <a:bodyPr>
            <a:noAutofit/>
          </a:bodyPr>
          <a:lstStyle/>
          <a:p>
            <a:r>
              <a:rPr lang="en-US" sz="2800" dirty="0">
                <a:solidFill>
                  <a:schemeClr val="accent2">
                    <a:lumMod val="75000"/>
                  </a:schemeClr>
                </a:solidFill>
                <a:cs typeface="Times New Roman" panose="02020603050405020304" pitchFamily="18" charset="0"/>
              </a:rPr>
              <a:t>ARPC Funding Recommendation to the BOS</a:t>
            </a:r>
          </a:p>
        </p:txBody>
      </p:sp>
      <p:sp>
        <p:nvSpPr>
          <p:cNvPr id="7" name="Content Placeholder 6">
            <a:extLst>
              <a:ext uri="{FF2B5EF4-FFF2-40B4-BE49-F238E27FC236}">
                <a16:creationId xmlns:a16="http://schemas.microsoft.com/office/drawing/2014/main" id="{6D414B7F-8F9F-4940-B469-793540DE3C22}"/>
              </a:ext>
            </a:extLst>
          </p:cNvPr>
          <p:cNvSpPr>
            <a:spLocks noGrp="1"/>
          </p:cNvSpPr>
          <p:nvPr>
            <p:ph idx="1"/>
          </p:nvPr>
        </p:nvSpPr>
        <p:spPr>
          <a:xfrm>
            <a:off x="130628" y="938949"/>
            <a:ext cx="7489371" cy="5771006"/>
          </a:xfrm>
        </p:spPr>
        <p:txBody>
          <a:bodyPr>
            <a:normAutofit fontScale="85000" lnSpcReduction="10000"/>
          </a:bodyPr>
          <a:lstStyle/>
          <a:p>
            <a:pPr algn="just"/>
            <a:r>
              <a:rPr lang="en-US" sz="1900" dirty="0"/>
              <a:t>Grant a total of </a:t>
            </a:r>
            <a:r>
              <a:rPr lang="en-US" sz="1900" b="1" u="sng" dirty="0"/>
              <a:t>$2,162,215 </a:t>
            </a:r>
            <a:r>
              <a:rPr lang="en-US" sz="1900" dirty="0"/>
              <a:t>for recommended Economic Recovery (ER) and Community Initiative (CI) requests</a:t>
            </a:r>
            <a:r>
              <a:rPr lang="en-US" sz="1900" b="1" dirty="0"/>
              <a:t>, </a:t>
            </a:r>
            <a:r>
              <a:rPr lang="en-US" sz="1900" dirty="0"/>
              <a:t>Ledge Light support, certain</a:t>
            </a:r>
            <a:r>
              <a:rPr lang="en-US" sz="1900" b="1" dirty="0"/>
              <a:t> </a:t>
            </a:r>
            <a:r>
              <a:rPr lang="en-US" sz="1900" dirty="0"/>
              <a:t>administrative and consulting expenses, and to the Town of Old Lyme discretionary Social Services Fund. </a:t>
            </a:r>
          </a:p>
          <a:p>
            <a:pPr lvl="1" algn="just">
              <a:buFont typeface="Wingdings" panose="05000000000000000000" pitchFamily="2" charset="2"/>
              <a:buChar char="§"/>
            </a:pPr>
            <a:r>
              <a:rPr lang="en-US" sz="1900" u="sng" dirty="0"/>
              <a:t>Up to </a:t>
            </a:r>
            <a:r>
              <a:rPr lang="en-US" sz="1900" b="1" u="sng" dirty="0"/>
              <a:t>$318,649 </a:t>
            </a:r>
            <a:r>
              <a:rPr lang="en-US" sz="1900" dirty="0"/>
              <a:t>in Economic Recovery (“ER”) Grants to Old Lyme small businesses and nonprofits. Including OL Little League and David Griswold &amp; Assoc., which are recommended for separate approval by BOS to avoid any appearance of a conflict of interest. </a:t>
            </a:r>
          </a:p>
          <a:p>
            <a:pPr lvl="1" algn="just">
              <a:buFont typeface="Wingdings" panose="05000000000000000000" pitchFamily="2" charset="2"/>
              <a:buChar char="§"/>
            </a:pPr>
            <a:r>
              <a:rPr lang="en-US" sz="1900" u="sng" dirty="0"/>
              <a:t>Up to </a:t>
            </a:r>
            <a:r>
              <a:rPr lang="en-US" sz="1900" b="1" u="sng" dirty="0"/>
              <a:t>$1,761,944 </a:t>
            </a:r>
            <a:r>
              <a:rPr lang="en-US" sz="1900" dirty="0"/>
              <a:t>in Community Initiative (“CI”) Grants to Old Lyme small businesses, nonprofits, and town government entities to assist the Town in recovering from the pandemic.</a:t>
            </a:r>
            <a:endParaRPr lang="en-US" sz="1900" dirty="0">
              <a:highlight>
                <a:srgbClr val="FFFF00"/>
              </a:highlight>
            </a:endParaRPr>
          </a:p>
          <a:p>
            <a:pPr lvl="1" algn="just">
              <a:buFont typeface="Wingdings" panose="05000000000000000000" pitchFamily="2" charset="2"/>
              <a:buChar char="§"/>
            </a:pPr>
            <a:r>
              <a:rPr lang="en-US" sz="1900" b="1" u="sng" dirty="0"/>
              <a:t>$21,622 </a:t>
            </a:r>
            <a:r>
              <a:rPr lang="en-US" sz="1900" dirty="0"/>
              <a:t>to Ledge Light Health District, representing 1% of Old Lyme’s ARP funding (approved at 3/21/22 Town Meeting). </a:t>
            </a:r>
          </a:p>
          <a:p>
            <a:pPr lvl="1" algn="just">
              <a:buFont typeface="Wingdings" panose="05000000000000000000" pitchFamily="2" charset="2"/>
              <a:buChar char="§"/>
            </a:pPr>
            <a:r>
              <a:rPr lang="en-US" sz="1900" b="1" u="sng" dirty="0"/>
              <a:t>$20,000 </a:t>
            </a:r>
            <a:r>
              <a:rPr lang="en-US" sz="1900" dirty="0"/>
              <a:t>for the Old Lyme discretionary Social Services Fund in addition to any funds not expended by the 12/31/2026 deadline, as further recommended herein, </a:t>
            </a:r>
            <a:r>
              <a:rPr lang="en-US" sz="1900" u="sng" dirty="0"/>
              <a:t>to serve those most in need in our Town</a:t>
            </a:r>
            <a:r>
              <a:rPr lang="en-US" sz="1900" dirty="0"/>
              <a:t>. </a:t>
            </a:r>
          </a:p>
          <a:p>
            <a:pPr lvl="1" algn="just">
              <a:buFont typeface="Wingdings" panose="05000000000000000000" pitchFamily="2" charset="2"/>
              <a:buChar char="§"/>
            </a:pPr>
            <a:r>
              <a:rPr lang="en-US" sz="1900" u="sng" dirty="0"/>
              <a:t>Up to </a:t>
            </a:r>
            <a:r>
              <a:rPr lang="en-US" sz="1900" b="1" u="sng" dirty="0"/>
              <a:t>$20,000 </a:t>
            </a:r>
            <a:r>
              <a:rPr lang="en-US" sz="1900" dirty="0"/>
              <a:t>in Administrative spending related to the disbursement of grant funding, including legal and public outreach costs.</a:t>
            </a:r>
          </a:p>
          <a:p>
            <a:pPr lvl="1">
              <a:buFont typeface="Wingdings" panose="05000000000000000000" pitchFamily="2" charset="2"/>
              <a:buChar char="§"/>
            </a:pPr>
            <a:r>
              <a:rPr lang="en-US" sz="1900" u="sng" dirty="0"/>
              <a:t>Up to </a:t>
            </a:r>
            <a:r>
              <a:rPr lang="en-US" sz="1900" b="1" u="sng" dirty="0"/>
              <a:t>$20,000 </a:t>
            </a:r>
            <a:r>
              <a:rPr lang="en-US" sz="1900" dirty="0"/>
              <a:t>in Consulting fees to administer the ER Grants (approved at 3/21/22 Town Meeting).</a:t>
            </a:r>
          </a:p>
          <a:p>
            <a:pPr lvl="1" algn="just">
              <a:buFont typeface="Wingdings" panose="05000000000000000000" pitchFamily="2" charset="2"/>
              <a:buChar char="§"/>
            </a:pPr>
            <a:r>
              <a:rPr lang="en-US" b="1" i="1" dirty="0"/>
              <a:t>All applications are also submitted to the Board of Selectmen as part of the public record. </a:t>
            </a:r>
          </a:p>
          <a:p>
            <a:pPr lvl="1" algn="just">
              <a:buFont typeface="Wingdings" panose="05000000000000000000" pitchFamily="2" charset="2"/>
              <a:buChar char="§"/>
            </a:pPr>
            <a:endParaRPr lang="en-US" sz="1900" dirty="0"/>
          </a:p>
        </p:txBody>
      </p:sp>
      <p:sp>
        <p:nvSpPr>
          <p:cNvPr id="2" name="Slide Number Placeholder 1">
            <a:extLst>
              <a:ext uri="{FF2B5EF4-FFF2-40B4-BE49-F238E27FC236}">
                <a16:creationId xmlns:a16="http://schemas.microsoft.com/office/drawing/2014/main" id="{E6E8DFC1-12CB-A0D1-0CC7-68F4BE2E8A4F}"/>
              </a:ext>
            </a:extLst>
          </p:cNvPr>
          <p:cNvSpPr>
            <a:spLocks noGrp="1"/>
          </p:cNvSpPr>
          <p:nvPr>
            <p:ph type="sldNum" sz="quarter" idx="12"/>
          </p:nvPr>
        </p:nvSpPr>
        <p:spPr/>
        <p:txBody>
          <a:bodyPr/>
          <a:lstStyle/>
          <a:p>
            <a:fld id="{F65179CA-2009-6A4B-8319-876C6C6C8B42}" type="slidenum">
              <a:rPr lang="en-US" smtClean="0"/>
              <a:t>3</a:t>
            </a:fld>
            <a:endParaRPr lang="en-US" dirty="0"/>
          </a:p>
        </p:txBody>
      </p:sp>
    </p:spTree>
    <p:extLst>
      <p:ext uri="{BB962C8B-B14F-4D97-AF65-F5344CB8AC3E}">
        <p14:creationId xmlns:p14="http://schemas.microsoft.com/office/powerpoint/2010/main" val="217895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80994-45CE-EA44-9EBF-08C6119345F1}"/>
              </a:ext>
            </a:extLst>
          </p:cNvPr>
          <p:cNvSpPr>
            <a:spLocks noGrp="1"/>
          </p:cNvSpPr>
          <p:nvPr>
            <p:ph type="title"/>
          </p:nvPr>
        </p:nvSpPr>
        <p:spPr>
          <a:xfrm>
            <a:off x="609599" y="400594"/>
            <a:ext cx="6347713" cy="844732"/>
          </a:xfrm>
        </p:spPr>
        <p:txBody>
          <a:bodyPr/>
          <a:lstStyle/>
          <a:p>
            <a:r>
              <a:rPr lang="en-US" dirty="0">
                <a:solidFill>
                  <a:schemeClr val="accent2">
                    <a:lumMod val="75000"/>
                  </a:schemeClr>
                </a:solidFill>
                <a:cs typeface="Times New Roman" panose="02020603050405020304" pitchFamily="18" charset="0"/>
              </a:rPr>
              <a:t>ARPC Process Overview</a:t>
            </a:r>
          </a:p>
        </p:txBody>
      </p:sp>
      <p:sp>
        <p:nvSpPr>
          <p:cNvPr id="3" name="Content Placeholder 2">
            <a:extLst>
              <a:ext uri="{FF2B5EF4-FFF2-40B4-BE49-F238E27FC236}">
                <a16:creationId xmlns:a16="http://schemas.microsoft.com/office/drawing/2014/main" id="{0C0F28DD-A213-0340-8591-53BB508BC081}"/>
              </a:ext>
            </a:extLst>
          </p:cNvPr>
          <p:cNvSpPr>
            <a:spLocks noGrp="1"/>
          </p:cNvSpPr>
          <p:nvPr>
            <p:ph idx="1"/>
          </p:nvPr>
        </p:nvSpPr>
        <p:spPr>
          <a:xfrm>
            <a:off x="339634" y="1384662"/>
            <a:ext cx="7097485" cy="5268687"/>
          </a:xfrm>
        </p:spPr>
        <p:txBody>
          <a:bodyPr>
            <a:noAutofit/>
          </a:bodyPr>
          <a:lstStyle/>
          <a:p>
            <a:pPr algn="just"/>
            <a:r>
              <a:rPr lang="en-US" sz="1400" dirty="0">
                <a:cs typeface="Times New Roman" panose="02020603050405020304" pitchFamily="18" charset="0"/>
              </a:rPr>
              <a:t>Appointed in Sept. 2021. The initial meeting of the ARPC was October 6, 2021 </a:t>
            </a:r>
          </a:p>
          <a:p>
            <a:pPr algn="just"/>
            <a:r>
              <a:rPr lang="en-US" sz="1400" dirty="0">
                <a:cs typeface="Times New Roman" panose="02020603050405020304" pitchFamily="18" charset="0"/>
              </a:rPr>
              <a:t>Charged with recommending to the BOS how to best spend the Town’s </a:t>
            </a:r>
            <a:r>
              <a:rPr lang="en-US" sz="1400" b="1" dirty="0">
                <a:cs typeface="Times New Roman" panose="02020603050405020304" pitchFamily="18" charset="0"/>
              </a:rPr>
              <a:t>$2,162,215 </a:t>
            </a:r>
            <a:r>
              <a:rPr lang="en-US" sz="1400" dirty="0">
                <a:cs typeface="Times New Roman" panose="02020603050405020304" pitchFamily="18" charset="0"/>
              </a:rPr>
              <a:t>in </a:t>
            </a:r>
            <a:r>
              <a:rPr lang="en-US" sz="1400" b="1" dirty="0">
                <a:cs typeface="Times New Roman" panose="02020603050405020304" pitchFamily="18" charset="0"/>
              </a:rPr>
              <a:t>American Rescue Plan Act federal funding (aka SLFRF funds) to respond to the negative impact of COVID-19</a:t>
            </a:r>
          </a:p>
          <a:p>
            <a:pPr algn="just"/>
            <a:r>
              <a:rPr lang="en-US" sz="1400" dirty="0">
                <a:cs typeface="Times New Roman" panose="02020603050405020304" pitchFamily="18" charset="0"/>
              </a:rPr>
              <a:t>Developed Mission Statement, Goals, and Timeline. Agreed to make final recommendations to BOS by June 30, 2022</a:t>
            </a:r>
          </a:p>
          <a:p>
            <a:pPr algn="just"/>
            <a:r>
              <a:rPr lang="en-US" sz="1400" dirty="0">
                <a:cs typeface="Times New Roman" panose="02020603050405020304" pitchFamily="18" charset="0"/>
              </a:rPr>
              <a:t>Reviewed federal guidance including the Treasury’s published ARPA </a:t>
            </a:r>
            <a:r>
              <a:rPr lang="en-US" sz="1400" b="1" dirty="0">
                <a:cs typeface="Times New Roman" panose="02020603050405020304" pitchFamily="18" charset="0"/>
              </a:rPr>
              <a:t>“Interim Final Rule”</a:t>
            </a:r>
            <a:r>
              <a:rPr lang="en-US" sz="1400" dirty="0">
                <a:cs typeface="Times New Roman" panose="02020603050405020304" pitchFamily="18" charset="0"/>
              </a:rPr>
              <a:t> dated May 17, 2021, and the </a:t>
            </a:r>
            <a:r>
              <a:rPr lang="en-US" sz="1400" b="1" dirty="0">
                <a:cs typeface="Times New Roman" panose="02020603050405020304" pitchFamily="18" charset="0"/>
              </a:rPr>
              <a:t>“Final Rule”</a:t>
            </a:r>
            <a:r>
              <a:rPr lang="en-US" sz="1400" dirty="0">
                <a:cs typeface="Times New Roman" panose="02020603050405020304" pitchFamily="18" charset="0"/>
              </a:rPr>
              <a:t>, effective April 1, 2022</a:t>
            </a:r>
          </a:p>
          <a:p>
            <a:pPr algn="just"/>
            <a:r>
              <a:rPr lang="en-US" sz="1400" dirty="0">
                <a:cs typeface="Times New Roman" panose="02020603050405020304" pitchFamily="18" charset="0"/>
              </a:rPr>
              <a:t>Reviewed the </a:t>
            </a:r>
            <a:r>
              <a:rPr lang="en-US" sz="1400" i="1" dirty="0">
                <a:cs typeface="Times New Roman" panose="02020603050405020304" pitchFamily="18" charset="0"/>
              </a:rPr>
              <a:t>CT. Conf. of Municipalities ARP Advisory Committee </a:t>
            </a:r>
            <a:r>
              <a:rPr lang="en-US" sz="1400" b="1" dirty="0">
                <a:cs typeface="Times New Roman" panose="02020603050405020304" pitchFamily="18" charset="0"/>
              </a:rPr>
              <a:t>Rescue</a:t>
            </a:r>
            <a:r>
              <a:rPr lang="en-US" sz="1400" dirty="0">
                <a:cs typeface="Times New Roman" panose="02020603050405020304" pitchFamily="18" charset="0"/>
              </a:rPr>
              <a:t> </a:t>
            </a:r>
            <a:r>
              <a:rPr lang="en-US" sz="1400" b="1" dirty="0">
                <a:cs typeface="Times New Roman" panose="02020603050405020304" pitchFamily="18" charset="0"/>
              </a:rPr>
              <a:t>Plan Toolkit </a:t>
            </a:r>
            <a:r>
              <a:rPr lang="en-US" sz="1400" dirty="0">
                <a:cs typeface="Times New Roman" panose="02020603050405020304" pitchFamily="18" charset="0"/>
              </a:rPr>
              <a:t>(response to “Interim Final Rule”) and </a:t>
            </a:r>
            <a:r>
              <a:rPr lang="en-US" sz="1400" b="1" dirty="0">
                <a:cs typeface="Times New Roman" panose="02020603050405020304" pitchFamily="18" charset="0"/>
              </a:rPr>
              <a:t>Rescue Plan Toolkit Version 2.0 </a:t>
            </a:r>
            <a:r>
              <a:rPr lang="en-US" sz="1400" dirty="0">
                <a:cs typeface="Times New Roman" panose="02020603050405020304" pitchFamily="18" charset="0"/>
              </a:rPr>
              <a:t>(response to “Final Rule”) </a:t>
            </a:r>
          </a:p>
          <a:p>
            <a:pPr algn="just"/>
            <a:r>
              <a:rPr lang="en-US" sz="1400" dirty="0">
                <a:cs typeface="Times New Roman" panose="02020603050405020304" pitchFamily="18" charset="0"/>
              </a:rPr>
              <a:t>Examined other national and statewide ARPA responses, applications and processes to inform the OL APRC process</a:t>
            </a:r>
          </a:p>
          <a:p>
            <a:pPr algn="just"/>
            <a:r>
              <a:rPr lang="en-US" sz="1400" dirty="0">
                <a:cs typeface="Times New Roman" panose="02020603050405020304" pitchFamily="18" charset="0"/>
              </a:rPr>
              <a:t>Met with various consultants, stakeholders and outside parties</a:t>
            </a:r>
          </a:p>
          <a:p>
            <a:pPr algn="just"/>
            <a:r>
              <a:rPr lang="en-US" sz="1400" dirty="0">
                <a:cs typeface="Times New Roman" panose="02020603050405020304" pitchFamily="18" charset="0"/>
              </a:rPr>
              <a:t>Created and administered a survey of the community regarding the effects and economic impact of the pandemic, as well as input on how to best spend funds</a:t>
            </a:r>
          </a:p>
          <a:p>
            <a:pPr algn="just"/>
            <a:r>
              <a:rPr lang="en-US" sz="1400" dirty="0">
                <a:cs typeface="Times New Roman" panose="02020603050405020304" pitchFamily="18" charset="0"/>
              </a:rPr>
              <a:t>Established an application process for grant requests from the community</a:t>
            </a:r>
          </a:p>
          <a:p>
            <a:pPr marL="0" indent="0" algn="just">
              <a:buNone/>
            </a:pPr>
            <a:endParaRPr lang="en-US" sz="1400"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3686CAC-44EA-9938-89F1-42CD3FB0355A}"/>
              </a:ext>
            </a:extLst>
          </p:cNvPr>
          <p:cNvSpPr>
            <a:spLocks noGrp="1"/>
          </p:cNvSpPr>
          <p:nvPr>
            <p:ph type="sldNum" sz="quarter" idx="12"/>
          </p:nvPr>
        </p:nvSpPr>
        <p:spPr/>
        <p:txBody>
          <a:bodyPr/>
          <a:lstStyle/>
          <a:p>
            <a:fld id="{F65179CA-2009-6A4B-8319-876C6C6C8B42}" type="slidenum">
              <a:rPr lang="en-US" smtClean="0"/>
              <a:t>4</a:t>
            </a:fld>
            <a:endParaRPr lang="en-US" dirty="0"/>
          </a:p>
        </p:txBody>
      </p:sp>
    </p:spTree>
    <p:extLst>
      <p:ext uri="{BB962C8B-B14F-4D97-AF65-F5344CB8AC3E}">
        <p14:creationId xmlns:p14="http://schemas.microsoft.com/office/powerpoint/2010/main" val="3136926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1EBDD-101E-F244-8649-36B7D1516203}"/>
              </a:ext>
            </a:extLst>
          </p:cNvPr>
          <p:cNvSpPr>
            <a:spLocks noGrp="1"/>
          </p:cNvSpPr>
          <p:nvPr>
            <p:ph type="title"/>
          </p:nvPr>
        </p:nvSpPr>
        <p:spPr/>
        <p:txBody>
          <a:bodyPr>
            <a:noAutofit/>
          </a:bodyPr>
          <a:lstStyle/>
          <a:p>
            <a:r>
              <a:rPr lang="en-US" sz="2800" dirty="0">
                <a:solidFill>
                  <a:schemeClr val="accent2">
                    <a:lumMod val="75000"/>
                  </a:schemeClr>
                </a:solidFill>
                <a:latin typeface="Times New Roman" panose="02020603050405020304" pitchFamily="18" charset="0"/>
                <a:cs typeface="Times New Roman" panose="02020603050405020304" pitchFamily="18" charset="0"/>
              </a:rPr>
              <a:t>American Rescue Plan Act Committee (ARPC) Mission Statement</a:t>
            </a:r>
          </a:p>
        </p:txBody>
      </p:sp>
      <p:sp>
        <p:nvSpPr>
          <p:cNvPr id="3" name="Content Placeholder 2">
            <a:extLst>
              <a:ext uri="{FF2B5EF4-FFF2-40B4-BE49-F238E27FC236}">
                <a16:creationId xmlns:a16="http://schemas.microsoft.com/office/drawing/2014/main" id="{3B3D8857-63CE-EA41-BD8B-2FF65B3CFF52}"/>
              </a:ext>
            </a:extLst>
          </p:cNvPr>
          <p:cNvSpPr>
            <a:spLocks noGrp="1"/>
          </p:cNvSpPr>
          <p:nvPr>
            <p:ph idx="1"/>
          </p:nvPr>
        </p:nvSpPr>
        <p:spPr>
          <a:xfrm>
            <a:off x="609599" y="2046514"/>
            <a:ext cx="6853648" cy="4476949"/>
          </a:xfrm>
        </p:spPr>
        <p:txBody>
          <a:bodyPr>
            <a:normAutofit/>
          </a:bodyPr>
          <a:lstStyle/>
          <a:p>
            <a:pPr marL="0" indent="0" algn="just" fontAlgn="base">
              <a:buNone/>
            </a:pPr>
            <a:r>
              <a:rPr lang="en-US" dirty="0">
                <a:cs typeface="Times New Roman" panose="02020603050405020304" pitchFamily="18" charset="0"/>
              </a:rPr>
              <a:t>"The ARPC will develop and recommend a strategy to the Board of Selectmen for the allocation of ARP funds that benefits the Old Lyme community, which has been impacted by the COVID pandemic.</a:t>
            </a:r>
          </a:p>
          <a:p>
            <a:pPr marL="0" indent="0" algn="just" fontAlgn="base">
              <a:buNone/>
            </a:pPr>
            <a:r>
              <a:rPr lang="en-US" dirty="0">
                <a:cs typeface="Times New Roman" panose="02020603050405020304" pitchFamily="18" charset="0"/>
              </a:rPr>
              <a:t>The Committee will strive to operate in a transparent and objective manner and consider input from the community at large. </a:t>
            </a:r>
            <a:r>
              <a:rPr lang="en-US" b="1" dirty="0">
                <a:cs typeface="Times New Roman" panose="02020603050405020304" pitchFamily="18" charset="0"/>
              </a:rPr>
              <a:t>The group’s goal is that their recommendation for fund deployment will, when carried out, maximize benefits for those living and working in Old Lyme.</a:t>
            </a:r>
            <a:r>
              <a:rPr lang="en-US" dirty="0">
                <a:cs typeface="Times New Roman" panose="02020603050405020304" pitchFamily="18" charset="0"/>
              </a:rPr>
              <a:t> The ARPC will provide regular updates to the Board of Selectmen and Board of Finance with a goal of submitting final recommendations prior to June 30, 2022."</a:t>
            </a:r>
          </a:p>
        </p:txBody>
      </p:sp>
      <p:sp>
        <p:nvSpPr>
          <p:cNvPr id="4" name="Slide Number Placeholder 3">
            <a:extLst>
              <a:ext uri="{FF2B5EF4-FFF2-40B4-BE49-F238E27FC236}">
                <a16:creationId xmlns:a16="http://schemas.microsoft.com/office/drawing/2014/main" id="{7492BE08-CA87-468B-3D73-729DE0FA321F}"/>
              </a:ext>
            </a:extLst>
          </p:cNvPr>
          <p:cNvSpPr>
            <a:spLocks noGrp="1"/>
          </p:cNvSpPr>
          <p:nvPr>
            <p:ph type="sldNum" sz="quarter" idx="12"/>
          </p:nvPr>
        </p:nvSpPr>
        <p:spPr/>
        <p:txBody>
          <a:bodyPr/>
          <a:lstStyle/>
          <a:p>
            <a:fld id="{F65179CA-2009-6A4B-8319-876C6C6C8B42}" type="slidenum">
              <a:rPr lang="en-US" smtClean="0"/>
              <a:t>5</a:t>
            </a:fld>
            <a:endParaRPr lang="en-US" dirty="0"/>
          </a:p>
        </p:txBody>
      </p:sp>
    </p:spTree>
    <p:extLst>
      <p:ext uri="{BB962C8B-B14F-4D97-AF65-F5344CB8AC3E}">
        <p14:creationId xmlns:p14="http://schemas.microsoft.com/office/powerpoint/2010/main" val="173912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0DFAE-A2E2-9645-B272-59AA06DD7789}"/>
              </a:ext>
            </a:extLst>
          </p:cNvPr>
          <p:cNvSpPr>
            <a:spLocks noGrp="1"/>
          </p:cNvSpPr>
          <p:nvPr>
            <p:ph type="title"/>
          </p:nvPr>
        </p:nvSpPr>
        <p:spPr>
          <a:xfrm>
            <a:off x="609599" y="330926"/>
            <a:ext cx="6347713" cy="1062445"/>
          </a:xfrm>
        </p:spPr>
        <p:txBody>
          <a:bodyPr>
            <a:noAutofit/>
          </a:bodyPr>
          <a:lstStyle/>
          <a:p>
            <a:r>
              <a:rPr lang="en-US" dirty="0">
                <a:solidFill>
                  <a:schemeClr val="accent2">
                    <a:lumMod val="75000"/>
                  </a:schemeClr>
                </a:solidFill>
                <a:cs typeface="Times New Roman" panose="02020603050405020304" pitchFamily="18" charset="0"/>
              </a:rPr>
              <a:t>Eligible Uses of ARPA Funds</a:t>
            </a:r>
            <a:br>
              <a:rPr lang="en-US" dirty="0">
                <a:solidFill>
                  <a:schemeClr val="accent2">
                    <a:lumMod val="75000"/>
                  </a:schemeClr>
                </a:solidFill>
                <a:cs typeface="Times New Roman" panose="02020603050405020304" pitchFamily="18" charset="0"/>
              </a:rPr>
            </a:br>
            <a:r>
              <a:rPr lang="en-US" dirty="0">
                <a:solidFill>
                  <a:schemeClr val="accent2">
                    <a:lumMod val="75000"/>
                  </a:schemeClr>
                </a:solidFill>
                <a:cs typeface="Times New Roman" panose="02020603050405020304" pitchFamily="18" charset="0"/>
              </a:rPr>
              <a:t>as defined by ARPA Final Rule</a:t>
            </a:r>
          </a:p>
        </p:txBody>
      </p:sp>
      <p:sp>
        <p:nvSpPr>
          <p:cNvPr id="3" name="Content Placeholder 2">
            <a:extLst>
              <a:ext uri="{FF2B5EF4-FFF2-40B4-BE49-F238E27FC236}">
                <a16:creationId xmlns:a16="http://schemas.microsoft.com/office/drawing/2014/main" id="{DC2A7FDA-F20D-5D4F-B11A-62885B4F5020}"/>
              </a:ext>
            </a:extLst>
          </p:cNvPr>
          <p:cNvSpPr>
            <a:spLocks noGrp="1"/>
          </p:cNvSpPr>
          <p:nvPr>
            <p:ph idx="1"/>
          </p:nvPr>
        </p:nvSpPr>
        <p:spPr>
          <a:xfrm>
            <a:off x="383176" y="1706880"/>
            <a:ext cx="7149737" cy="4955177"/>
          </a:xfrm>
        </p:spPr>
        <p:txBody>
          <a:bodyPr>
            <a:normAutofit/>
          </a:bodyPr>
          <a:lstStyle/>
          <a:p>
            <a:pPr marL="342900" marR="0" lvl="0" indent="-342900" fontAlgn="base">
              <a:lnSpc>
                <a:spcPct val="107000"/>
              </a:lnSpc>
              <a:spcBef>
                <a:spcPts val="0"/>
              </a:spcBef>
              <a:spcAft>
                <a:spcPts val="800"/>
              </a:spcAft>
              <a:buClrTx/>
              <a:buSzPct val="75000"/>
              <a:buFont typeface="+mj-lt"/>
              <a:buAutoNum type="arabicPeriod"/>
              <a:tabLst>
                <a:tab pos="457200" algn="l"/>
              </a:tabLst>
            </a:pPr>
            <a:r>
              <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rPr>
              <a:t>Revenue replacement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for the provision of government services to the extent of the reduction in revenue due to the COVID-19 public health emergency, relative to revenues collected in the most recent fiscal year prior to the emergency,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800"/>
              </a:spcAft>
              <a:buClrTx/>
              <a:buSzPct val="75000"/>
              <a:buFont typeface="+mj-lt"/>
              <a:buAutoNum type="arabicPeriod"/>
              <a:tabLst>
                <a:tab pos="4572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COVID-19 </a:t>
            </a:r>
            <a:r>
              <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rPr>
              <a:t>expenditures or negative economic impacts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of COVID-19, including assistance to </a:t>
            </a:r>
            <a:r>
              <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rPr>
              <a:t>small businesses, households, and hard-hit industries, and economic recovery</a:t>
            </a:r>
            <a:r>
              <a:rPr lang="en-US" sz="2000" b="1" i="1" u="sng" dirty="0">
                <a:latin typeface="Times New Roman" panose="02020603050405020304" pitchFamily="18" charset="0"/>
                <a:ea typeface="Times New Roman" panose="02020603050405020304" pitchFamily="18" charset="0"/>
                <a:cs typeface="Times New Roman" panose="02020603050405020304" pitchFamily="18" charset="0"/>
              </a:rPr>
              <a:t> (incurred after 03/03/2021),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800"/>
              </a:spcAft>
              <a:buClrTx/>
              <a:buSzPct val="75000"/>
              <a:buFont typeface="+mj-lt"/>
              <a:buAutoNum type="arabicPeriod"/>
              <a:tabLst>
                <a:tab pos="457200" algn="l"/>
              </a:tabLst>
            </a:pPr>
            <a:r>
              <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rPr>
              <a:t>Premium pay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for essential workers,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ClrTx/>
              <a:buSzPct val="75000"/>
              <a:buFont typeface="+mj-lt"/>
              <a:buAutoNum type="arabicPeriod"/>
              <a:tabLst>
                <a:tab pos="457200" algn="l"/>
              </a:tabLs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Investments in </a:t>
            </a:r>
            <a:r>
              <a:rPr lang="en-US" sz="2000" b="1" i="1" u="sng" dirty="0">
                <a:effectLst/>
                <a:latin typeface="Times New Roman" panose="02020603050405020304" pitchFamily="18" charset="0"/>
                <a:ea typeface="Times New Roman" panose="02020603050405020304" pitchFamily="18" charset="0"/>
                <a:cs typeface="Times New Roman" panose="02020603050405020304" pitchFamily="18" charset="0"/>
              </a:rPr>
              <a:t>water, sewer, and broadband infrastructure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fontAlgn="base">
              <a:lnSpc>
                <a:spcPct val="107000"/>
              </a:lnSpc>
              <a:spcBef>
                <a:spcPts val="0"/>
              </a:spcBef>
              <a:spcAft>
                <a:spcPts val="0"/>
              </a:spcAft>
              <a:buSzPts val="1000"/>
              <a:buNone/>
              <a:tabLst>
                <a:tab pos="457200" algn="l"/>
              </a:tabLst>
            </a:pPr>
            <a:endPar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fontAlgn="base">
              <a:lnSpc>
                <a:spcPct val="107000"/>
              </a:lnSpc>
              <a:spcBef>
                <a:spcPts val="0"/>
              </a:spcBef>
              <a:spcAft>
                <a:spcPts val="0"/>
              </a:spcAft>
              <a:buSzPts val="1000"/>
              <a:buNone/>
              <a:tabLst>
                <a:tab pos="457200" algn="l"/>
              </a:tabLst>
            </a:pP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Per the </a:t>
            </a:r>
            <a:r>
              <a:rPr lang="en-US"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U.S. Treasury Department </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Final Rule</a:t>
            </a:r>
          </a:p>
          <a:p>
            <a:pPr marL="0" marR="0" lvl="0" indent="0" algn="ctr" fontAlgn="base">
              <a:lnSpc>
                <a:spcPct val="107000"/>
              </a:lnSpc>
              <a:spcBef>
                <a:spcPts val="0"/>
              </a:spcBef>
              <a:spcAft>
                <a:spcPts val="0"/>
              </a:spcAft>
              <a:buSzPts val="1000"/>
              <a:buNone/>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All Funds Must be Obligated by </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12/31/2024</a:t>
            </a:r>
          </a:p>
          <a:p>
            <a:pPr marL="0" marR="0" lvl="0" indent="0" algn="ctr" fontAlgn="base">
              <a:lnSpc>
                <a:spcPct val="107000"/>
              </a:lnSpc>
              <a:spcBef>
                <a:spcPts val="0"/>
              </a:spcBef>
              <a:spcAft>
                <a:spcPts val="0"/>
              </a:spcAft>
              <a:buSzPts val="1000"/>
              <a:buNone/>
              <a:tabLst>
                <a:tab pos="457200" algn="l"/>
              </a:tabLst>
            </a:pPr>
            <a:r>
              <a:rPr lang="en-US" b="1" dirty="0">
                <a:latin typeface="Times New Roman" panose="02020603050405020304" pitchFamily="18" charset="0"/>
                <a:ea typeface="Calibri" panose="020F0502020204030204" pitchFamily="34" charset="0"/>
                <a:cs typeface="Times New Roman" panose="02020603050405020304" pitchFamily="18" charset="0"/>
              </a:rPr>
              <a:t>Obligated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Funds must be spent by </a:t>
            </a:r>
            <a:r>
              <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12/31/2026</a:t>
            </a:r>
          </a:p>
          <a:p>
            <a:pPr marL="0" marR="0" lvl="0" indent="0" fontAlgn="base">
              <a:lnSpc>
                <a:spcPct val="107000"/>
              </a:lnSpc>
              <a:spcBef>
                <a:spcPts val="0"/>
              </a:spcBef>
              <a:spcAft>
                <a:spcPts val="0"/>
              </a:spcAft>
              <a:buSzPts val="1000"/>
              <a:buNone/>
              <a:tabLst>
                <a:tab pos="457200" algn="l"/>
              </a:tabLst>
            </a:pP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fontAlgn="base">
              <a:lnSpc>
                <a:spcPct val="107000"/>
              </a:lnSpc>
              <a:spcBef>
                <a:spcPts val="0"/>
              </a:spcBef>
              <a:spcAft>
                <a:spcPts val="0"/>
              </a:spcAft>
              <a:buSzPts val="1000"/>
              <a:buNone/>
              <a:tabLst>
                <a:tab pos="457200" algn="l"/>
              </a:tabLst>
            </a:pPr>
            <a:endParaRPr lang="en-US"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937BDC2-0446-3F28-2099-E3AED521F5F1}"/>
              </a:ext>
            </a:extLst>
          </p:cNvPr>
          <p:cNvSpPr>
            <a:spLocks noGrp="1"/>
          </p:cNvSpPr>
          <p:nvPr>
            <p:ph type="sldNum" sz="quarter" idx="12"/>
          </p:nvPr>
        </p:nvSpPr>
        <p:spPr/>
        <p:txBody>
          <a:bodyPr/>
          <a:lstStyle/>
          <a:p>
            <a:fld id="{F65179CA-2009-6A4B-8319-876C6C6C8B42}" type="slidenum">
              <a:rPr lang="en-US" smtClean="0"/>
              <a:t>6</a:t>
            </a:fld>
            <a:endParaRPr lang="en-US" dirty="0"/>
          </a:p>
        </p:txBody>
      </p:sp>
    </p:spTree>
    <p:extLst>
      <p:ext uri="{BB962C8B-B14F-4D97-AF65-F5344CB8AC3E}">
        <p14:creationId xmlns:p14="http://schemas.microsoft.com/office/powerpoint/2010/main" val="327307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D0C67-30C1-C84D-9DD2-4CB67B05FC5B}"/>
              </a:ext>
            </a:extLst>
          </p:cNvPr>
          <p:cNvSpPr>
            <a:spLocks noGrp="1"/>
          </p:cNvSpPr>
          <p:nvPr>
            <p:ph type="title"/>
          </p:nvPr>
        </p:nvSpPr>
        <p:spPr>
          <a:xfrm>
            <a:off x="609599" y="357050"/>
            <a:ext cx="6347713" cy="827315"/>
          </a:xfrm>
        </p:spPr>
        <p:txBody>
          <a:bodyPr>
            <a:normAutofit/>
          </a:bodyPr>
          <a:lstStyle/>
          <a:p>
            <a:r>
              <a:rPr lang="en-US" dirty="0">
                <a:solidFill>
                  <a:schemeClr val="accent2">
                    <a:lumMod val="75000"/>
                  </a:schemeClr>
                </a:solidFill>
                <a:latin typeface="Times New Roman" panose="02020603050405020304" pitchFamily="18" charset="0"/>
                <a:cs typeface="Times New Roman" panose="02020603050405020304" pitchFamily="18" charset="0"/>
              </a:rPr>
              <a:t>Outside Parties Consulted</a:t>
            </a:r>
          </a:p>
        </p:txBody>
      </p:sp>
      <p:sp>
        <p:nvSpPr>
          <p:cNvPr id="3" name="Content Placeholder 2">
            <a:extLst>
              <a:ext uri="{FF2B5EF4-FFF2-40B4-BE49-F238E27FC236}">
                <a16:creationId xmlns:a16="http://schemas.microsoft.com/office/drawing/2014/main" id="{7F6875CD-6871-EC4F-91CD-69B3056E493A}"/>
              </a:ext>
            </a:extLst>
          </p:cNvPr>
          <p:cNvSpPr>
            <a:spLocks noGrp="1"/>
          </p:cNvSpPr>
          <p:nvPr>
            <p:ph idx="1"/>
          </p:nvPr>
        </p:nvSpPr>
        <p:spPr>
          <a:xfrm>
            <a:off x="609599" y="1313299"/>
            <a:ext cx="6810104" cy="5096209"/>
          </a:xfrm>
        </p:spPr>
        <p:txBody>
          <a:bodyPr>
            <a:noAutofit/>
          </a:bodyPr>
          <a:lstStyle/>
          <a:p>
            <a:r>
              <a:rPr lang="en-US" dirty="0"/>
              <a:t>Sam Gold, Executive Director, RiverCOG</a:t>
            </a:r>
          </a:p>
          <a:p>
            <a:r>
              <a:rPr lang="en-US" dirty="0"/>
              <a:t>Stephen Mansfield, REHS, MPH, Director of Health, Ledge Light Health District</a:t>
            </a:r>
          </a:p>
          <a:p>
            <a:r>
              <a:rPr lang="en-US" dirty="0"/>
              <a:t>Maryam Elahi, CEO, Community Foundation of Eastern CT</a:t>
            </a:r>
          </a:p>
          <a:p>
            <a:r>
              <a:rPr lang="en-US" dirty="0"/>
              <a:t>Margaret O’Shea, Board Member </a:t>
            </a:r>
            <a:r>
              <a:rPr lang="en-US" sz="1600" dirty="0"/>
              <a:t>Comm. Found. of Eastern CT</a:t>
            </a:r>
          </a:p>
          <a:p>
            <a:r>
              <a:rPr lang="en-US" dirty="0"/>
              <a:t>Stephanie Gould, Director, The Lymes’ Senior Center</a:t>
            </a:r>
          </a:p>
          <a:p>
            <a:r>
              <a:rPr lang="en-US" dirty="0"/>
              <a:t>Timothy Griswold, Old Lyme First Selectman</a:t>
            </a:r>
          </a:p>
          <a:p>
            <a:r>
              <a:rPr lang="en-US" dirty="0"/>
              <a:t>George Krivda, Independent ARPA Consultant</a:t>
            </a:r>
          </a:p>
          <a:p>
            <a:r>
              <a:rPr lang="en-US" dirty="0"/>
              <a:t>Ian Neviaser, Superintendent, Region 18 Schools</a:t>
            </a:r>
          </a:p>
          <a:p>
            <a:r>
              <a:rPr lang="en-US" dirty="0"/>
              <a:t>Holly Mc Calla, Region 18 Business Manager</a:t>
            </a:r>
          </a:p>
          <a:p>
            <a:r>
              <a:rPr lang="en-US" dirty="0"/>
              <a:t>Attorney Michael P. Carey, Suisman &amp; Shapiro</a:t>
            </a:r>
          </a:p>
          <a:p>
            <a:r>
              <a:rPr lang="en-US" dirty="0"/>
              <a:t>Connecticut Conference of Municipalities</a:t>
            </a:r>
          </a:p>
        </p:txBody>
      </p:sp>
      <p:sp>
        <p:nvSpPr>
          <p:cNvPr id="4" name="Slide Number Placeholder 3">
            <a:extLst>
              <a:ext uri="{FF2B5EF4-FFF2-40B4-BE49-F238E27FC236}">
                <a16:creationId xmlns:a16="http://schemas.microsoft.com/office/drawing/2014/main" id="{4E61C557-441F-783C-FFCE-73A9A70A4E6B}"/>
              </a:ext>
            </a:extLst>
          </p:cNvPr>
          <p:cNvSpPr>
            <a:spLocks noGrp="1"/>
          </p:cNvSpPr>
          <p:nvPr>
            <p:ph type="sldNum" sz="quarter" idx="12"/>
          </p:nvPr>
        </p:nvSpPr>
        <p:spPr/>
        <p:txBody>
          <a:bodyPr/>
          <a:lstStyle/>
          <a:p>
            <a:fld id="{F65179CA-2009-6A4B-8319-876C6C6C8B42}" type="slidenum">
              <a:rPr lang="en-US" smtClean="0"/>
              <a:t>7</a:t>
            </a:fld>
            <a:endParaRPr lang="en-US" dirty="0"/>
          </a:p>
        </p:txBody>
      </p:sp>
    </p:spTree>
    <p:extLst>
      <p:ext uri="{BB962C8B-B14F-4D97-AF65-F5344CB8AC3E}">
        <p14:creationId xmlns:p14="http://schemas.microsoft.com/office/powerpoint/2010/main" val="323318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CB88-739E-AD4E-B0D7-DED35482C9EC}"/>
              </a:ext>
            </a:extLst>
          </p:cNvPr>
          <p:cNvSpPr>
            <a:spLocks noGrp="1"/>
          </p:cNvSpPr>
          <p:nvPr>
            <p:ph type="title"/>
          </p:nvPr>
        </p:nvSpPr>
        <p:spPr>
          <a:xfrm>
            <a:off x="523851" y="256032"/>
            <a:ext cx="7296445" cy="1450848"/>
          </a:xfrm>
        </p:spPr>
        <p:txBody>
          <a:bodyPr>
            <a:normAutofit fontScale="90000"/>
          </a:bodyPr>
          <a:lstStyle/>
          <a:p>
            <a:r>
              <a:rPr lang="en-US" dirty="0">
                <a:solidFill>
                  <a:schemeClr val="accent2">
                    <a:lumMod val="75000"/>
                  </a:schemeClr>
                </a:solidFill>
                <a:cs typeface="Times New Roman" panose="02020603050405020304" pitchFamily="18" charset="0"/>
              </a:rPr>
              <a:t>The Community Survey </a:t>
            </a:r>
            <a:br>
              <a:rPr lang="en-US" dirty="0">
                <a:solidFill>
                  <a:schemeClr val="accent2">
                    <a:lumMod val="75000"/>
                  </a:schemeClr>
                </a:solidFill>
                <a:cs typeface="Times New Roman" panose="02020603050405020304" pitchFamily="18" charset="0"/>
              </a:rPr>
            </a:br>
            <a:r>
              <a:rPr lang="en-US" sz="2800" dirty="0">
                <a:solidFill>
                  <a:schemeClr val="accent2">
                    <a:lumMod val="75000"/>
                  </a:schemeClr>
                </a:solidFill>
                <a:cs typeface="Times New Roman" panose="02020603050405020304" pitchFamily="18" charset="0"/>
              </a:rPr>
              <a:t>used to inform ARPC of Community Concerns, Needs, and Interests</a:t>
            </a:r>
          </a:p>
        </p:txBody>
      </p:sp>
      <p:sp>
        <p:nvSpPr>
          <p:cNvPr id="3" name="Content Placeholder 2">
            <a:extLst>
              <a:ext uri="{FF2B5EF4-FFF2-40B4-BE49-F238E27FC236}">
                <a16:creationId xmlns:a16="http://schemas.microsoft.com/office/drawing/2014/main" id="{33EAC749-1323-744E-9CF1-DF1BA9BC3CDA}"/>
              </a:ext>
            </a:extLst>
          </p:cNvPr>
          <p:cNvSpPr>
            <a:spLocks noGrp="1"/>
          </p:cNvSpPr>
          <p:nvPr>
            <p:ph sz="half" idx="1"/>
          </p:nvPr>
        </p:nvSpPr>
        <p:spPr>
          <a:xfrm>
            <a:off x="609600" y="2068141"/>
            <a:ext cx="3088109" cy="3973220"/>
          </a:xfrm>
        </p:spPr>
        <p:txBody>
          <a:bodyPr/>
          <a:lstStyle/>
          <a:p>
            <a:r>
              <a:rPr lang="en-US" dirty="0">
                <a:latin typeface="Times New Roman" panose="02020603050405020304" pitchFamily="18" charset="0"/>
                <a:cs typeface="Times New Roman" panose="02020603050405020304" pitchFamily="18" charset="0"/>
              </a:rPr>
              <a:t>December 5, 2021– January 7, 2022</a:t>
            </a:r>
          </a:p>
          <a:p>
            <a:r>
              <a:rPr lang="en-US" dirty="0">
                <a:latin typeface="Times New Roman" panose="02020603050405020304" pitchFamily="18" charset="0"/>
                <a:cs typeface="Times New Roman" panose="02020603050405020304" pitchFamily="18" charset="0"/>
              </a:rPr>
              <a:t>Online (Survey Monkey) or hard copy options</a:t>
            </a:r>
          </a:p>
          <a:p>
            <a:r>
              <a:rPr lang="en-US" dirty="0">
                <a:latin typeface="Times New Roman" panose="02020603050405020304" pitchFamily="18" charset="0"/>
                <a:cs typeface="Times New Roman" panose="02020603050405020304" pitchFamily="18" charset="0"/>
              </a:rPr>
              <a:t>Publicized through local media, flyers, town website, social media, and postcards to 06371 and 06376 mailboxes/P.O. Boxes</a:t>
            </a:r>
          </a:p>
          <a:p>
            <a:endParaRPr lang="en-US" dirty="0"/>
          </a:p>
        </p:txBody>
      </p:sp>
      <p:sp>
        <p:nvSpPr>
          <p:cNvPr id="4" name="Content Placeholder 3">
            <a:extLst>
              <a:ext uri="{FF2B5EF4-FFF2-40B4-BE49-F238E27FC236}">
                <a16:creationId xmlns:a16="http://schemas.microsoft.com/office/drawing/2014/main" id="{D8B706EA-AE44-AC42-8D59-C7E331B8AD62}"/>
              </a:ext>
            </a:extLst>
          </p:cNvPr>
          <p:cNvSpPr>
            <a:spLocks noGrp="1"/>
          </p:cNvSpPr>
          <p:nvPr>
            <p:ph sz="half" idx="2"/>
          </p:nvPr>
        </p:nvSpPr>
        <p:spPr>
          <a:xfrm>
            <a:off x="3869204" y="2068141"/>
            <a:ext cx="3088110" cy="3973222"/>
          </a:xfrm>
        </p:spPr>
        <p:txBody>
          <a:bodyPr/>
          <a:lstStyle/>
          <a:p>
            <a:r>
              <a:rPr lang="en-US" b="1" dirty="0">
                <a:solidFill>
                  <a:srgbClr val="FF0000"/>
                </a:solidFill>
                <a:latin typeface="Times New Roman" panose="02020603050405020304" pitchFamily="18" charset="0"/>
                <a:cs typeface="Times New Roman" panose="02020603050405020304" pitchFamily="18" charset="0"/>
              </a:rPr>
              <a:t>Over 900 respondents</a:t>
            </a:r>
          </a:p>
          <a:p>
            <a:r>
              <a:rPr lang="en-US" dirty="0">
                <a:latin typeface="Times New Roman" panose="02020603050405020304" pitchFamily="18" charset="0"/>
                <a:cs typeface="Times New Roman" panose="02020603050405020304" pitchFamily="18" charset="0"/>
              </a:rPr>
              <a:t>69% Primary Residence</a:t>
            </a:r>
          </a:p>
          <a:p>
            <a:r>
              <a:rPr lang="en-US" dirty="0">
                <a:latin typeface="Times New Roman" panose="02020603050405020304" pitchFamily="18" charset="0"/>
                <a:cs typeface="Times New Roman" panose="02020603050405020304" pitchFamily="18" charset="0"/>
              </a:rPr>
              <a:t>7% Primary + Business Owner/Non-Profit Leader</a:t>
            </a:r>
          </a:p>
          <a:p>
            <a:r>
              <a:rPr lang="en-US" dirty="0">
                <a:latin typeface="Times New Roman" panose="02020603050405020304" pitchFamily="18" charset="0"/>
                <a:cs typeface="Times New Roman" panose="02020603050405020304" pitchFamily="18" charset="0"/>
              </a:rPr>
              <a:t>3% Non-resident Business Leader</a:t>
            </a:r>
          </a:p>
          <a:p>
            <a:r>
              <a:rPr lang="en-US" dirty="0">
                <a:latin typeface="Times New Roman" panose="02020603050405020304" pitchFamily="18" charset="0"/>
                <a:cs typeface="Times New Roman" panose="02020603050405020304" pitchFamily="18" charset="0"/>
              </a:rPr>
              <a:t>18% Other Property Owner (including seasonal)</a:t>
            </a:r>
          </a:p>
        </p:txBody>
      </p:sp>
      <p:sp>
        <p:nvSpPr>
          <p:cNvPr id="5" name="Slide Number Placeholder 4">
            <a:extLst>
              <a:ext uri="{FF2B5EF4-FFF2-40B4-BE49-F238E27FC236}">
                <a16:creationId xmlns:a16="http://schemas.microsoft.com/office/drawing/2014/main" id="{9DD319DA-8855-C595-AC81-D07659A496AF}"/>
              </a:ext>
            </a:extLst>
          </p:cNvPr>
          <p:cNvSpPr>
            <a:spLocks noGrp="1"/>
          </p:cNvSpPr>
          <p:nvPr>
            <p:ph type="sldNum" sz="quarter" idx="12"/>
          </p:nvPr>
        </p:nvSpPr>
        <p:spPr/>
        <p:txBody>
          <a:bodyPr/>
          <a:lstStyle/>
          <a:p>
            <a:fld id="{F65179CA-2009-6A4B-8319-876C6C6C8B42}" type="slidenum">
              <a:rPr lang="en-US" smtClean="0"/>
              <a:t>8</a:t>
            </a:fld>
            <a:endParaRPr lang="en-US" dirty="0"/>
          </a:p>
        </p:txBody>
      </p:sp>
    </p:spTree>
    <p:extLst>
      <p:ext uri="{BB962C8B-B14F-4D97-AF65-F5344CB8AC3E}">
        <p14:creationId xmlns:p14="http://schemas.microsoft.com/office/powerpoint/2010/main" val="357243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B52D8-5A68-FC4F-8508-8CD2242DEAF4}"/>
              </a:ext>
            </a:extLst>
          </p:cNvPr>
          <p:cNvSpPr>
            <a:spLocks noGrp="1"/>
          </p:cNvSpPr>
          <p:nvPr>
            <p:ph type="title"/>
          </p:nvPr>
        </p:nvSpPr>
        <p:spPr/>
        <p:txBody>
          <a:bodyPr>
            <a:normAutofit fontScale="90000"/>
          </a:bodyPr>
          <a:lstStyle/>
          <a:p>
            <a:r>
              <a:rPr lang="en-US" dirty="0">
                <a:solidFill>
                  <a:schemeClr val="accent2">
                    <a:lumMod val="75000"/>
                  </a:schemeClr>
                </a:solidFill>
              </a:rPr>
              <a:t>Public Outreach to Notify the Public of the Survey &amp; Grant Opportunities</a:t>
            </a:r>
          </a:p>
        </p:txBody>
      </p:sp>
      <p:sp>
        <p:nvSpPr>
          <p:cNvPr id="3" name="Content Placeholder 2">
            <a:extLst>
              <a:ext uri="{FF2B5EF4-FFF2-40B4-BE49-F238E27FC236}">
                <a16:creationId xmlns:a16="http://schemas.microsoft.com/office/drawing/2014/main" id="{6468C5D2-946F-2F4D-B265-DC84A5C30D52}"/>
              </a:ext>
            </a:extLst>
          </p:cNvPr>
          <p:cNvSpPr>
            <a:spLocks noGrp="1"/>
          </p:cNvSpPr>
          <p:nvPr>
            <p:ph idx="1"/>
          </p:nvPr>
        </p:nvSpPr>
        <p:spPr>
          <a:xfrm>
            <a:off x="609599" y="2160590"/>
            <a:ext cx="6844938" cy="4087810"/>
          </a:xfrm>
        </p:spPr>
        <p:txBody>
          <a:bodyPr>
            <a:normAutofit lnSpcReduction="10000"/>
          </a:bodyPr>
          <a:lstStyle/>
          <a:p>
            <a:r>
              <a:rPr lang="en-US" dirty="0"/>
              <a:t>Postcards to all Old Lyme and South Lyme addresses</a:t>
            </a:r>
          </a:p>
          <a:p>
            <a:r>
              <a:rPr lang="en-US" dirty="0"/>
              <a:t>Press Releases and Coverage by</a:t>
            </a:r>
          </a:p>
          <a:p>
            <a:pPr lvl="1"/>
            <a:r>
              <a:rPr lang="en-US" dirty="0"/>
              <a:t>The Day </a:t>
            </a:r>
          </a:p>
          <a:p>
            <a:pPr lvl="1"/>
            <a:r>
              <a:rPr lang="en-US" dirty="0"/>
              <a:t>The Lyme Times</a:t>
            </a:r>
          </a:p>
          <a:p>
            <a:pPr lvl="1"/>
            <a:r>
              <a:rPr lang="en-US" dirty="0"/>
              <a:t>CT Examiner</a:t>
            </a:r>
          </a:p>
          <a:p>
            <a:pPr lvl="1"/>
            <a:r>
              <a:rPr lang="en-US" dirty="0"/>
              <a:t>LymeLine</a:t>
            </a:r>
          </a:p>
          <a:p>
            <a:r>
              <a:rPr lang="en-US" dirty="0"/>
              <a:t>First Selectman’s E-Newsletter</a:t>
            </a:r>
          </a:p>
          <a:p>
            <a:r>
              <a:rPr lang="en-US" dirty="0"/>
              <a:t>Social Media Posts to Old Lyme Groups</a:t>
            </a:r>
          </a:p>
          <a:p>
            <a:r>
              <a:rPr lang="en-US" dirty="0"/>
              <a:t>Posters/Flyers</a:t>
            </a:r>
          </a:p>
          <a:p>
            <a:r>
              <a:rPr lang="en-US" dirty="0"/>
              <a:t>Personal Outreach to town departments, town businesses and nonprofits</a:t>
            </a:r>
          </a:p>
        </p:txBody>
      </p:sp>
      <p:sp>
        <p:nvSpPr>
          <p:cNvPr id="4" name="Slide Number Placeholder 3">
            <a:extLst>
              <a:ext uri="{FF2B5EF4-FFF2-40B4-BE49-F238E27FC236}">
                <a16:creationId xmlns:a16="http://schemas.microsoft.com/office/drawing/2014/main" id="{0FE271B6-5584-7A1E-CF79-8277F3F90989}"/>
              </a:ext>
            </a:extLst>
          </p:cNvPr>
          <p:cNvSpPr>
            <a:spLocks noGrp="1"/>
          </p:cNvSpPr>
          <p:nvPr>
            <p:ph type="sldNum" sz="quarter" idx="12"/>
          </p:nvPr>
        </p:nvSpPr>
        <p:spPr/>
        <p:txBody>
          <a:bodyPr/>
          <a:lstStyle/>
          <a:p>
            <a:fld id="{F65179CA-2009-6A4B-8319-876C6C6C8B42}" type="slidenum">
              <a:rPr lang="en-US" smtClean="0"/>
              <a:t>9</a:t>
            </a:fld>
            <a:endParaRPr lang="en-US" dirty="0"/>
          </a:p>
        </p:txBody>
      </p:sp>
    </p:spTree>
    <p:extLst>
      <p:ext uri="{BB962C8B-B14F-4D97-AF65-F5344CB8AC3E}">
        <p14:creationId xmlns:p14="http://schemas.microsoft.com/office/powerpoint/2010/main" val="22200483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{5A2124E6-D750-CD42-93FC-74BEC44DA800}tf10001060</Template>
  <TotalTime>3757</TotalTime>
  <Words>3438</Words>
  <Application>Microsoft Macintosh PowerPoint</Application>
  <PresentationFormat>On-screen Show (4:3)</PresentationFormat>
  <Paragraphs>238</Paragraphs>
  <Slides>26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Times New Roman</vt:lpstr>
      <vt:lpstr>Trebuchet MS</vt:lpstr>
      <vt:lpstr>Wingdings</vt:lpstr>
      <vt:lpstr>Wingdings 3</vt:lpstr>
      <vt:lpstr>Facet</vt:lpstr>
      <vt:lpstr>American Rescue Plan Act: American Rescue Plan Committee Recommendations to the  Town of Old Lyme Board of Selectmen</vt:lpstr>
      <vt:lpstr>American Rescue Plan Act Committee Members </vt:lpstr>
      <vt:lpstr>ARPC Funding Recommendation to the BOS</vt:lpstr>
      <vt:lpstr>ARPC Process Overview</vt:lpstr>
      <vt:lpstr>American Rescue Plan Act Committee (ARPC) Mission Statement</vt:lpstr>
      <vt:lpstr>Eligible Uses of ARPA Funds as defined by ARPA Final Rule</vt:lpstr>
      <vt:lpstr>Outside Parties Consulted</vt:lpstr>
      <vt:lpstr>The Community Survey  used to inform ARPC of Community Concerns, Needs, and Interests</vt:lpstr>
      <vt:lpstr>Public Outreach to Notify the Public of the Survey &amp; Grant Opportunities</vt:lpstr>
      <vt:lpstr>Survey Respondents’ Priorities for Use of ARPA Funds</vt:lpstr>
      <vt:lpstr>Old Lyme Residents Reported:</vt:lpstr>
      <vt:lpstr>Adaptability was Key During the Pandemic for Non-Profits and Small Businesses</vt:lpstr>
      <vt:lpstr>About 25% of businesses and nonprofits reported recovering from a rough patch and 20% not yet financially secure</vt:lpstr>
      <vt:lpstr>Post-Survey: Old Lyme Organizations Invited to Seek Funding </vt:lpstr>
      <vt:lpstr>Economic Recovery Grants Summary</vt:lpstr>
      <vt:lpstr>Of the 33 Recommended ER Grants, ARPC Suggests BOS Approve the Following Two Grants Separately Allowing for Vote Abstentions as Deemed Appropriate   </vt:lpstr>
      <vt:lpstr>Community Initiative Grants Summary</vt:lpstr>
      <vt:lpstr>ARPC Stipulations to Three Recommended CI Grants</vt:lpstr>
      <vt:lpstr>Two Grants Currently in the 2022-2023 Town Budget  </vt:lpstr>
      <vt:lpstr>Legal, Administrative and Tracking</vt:lpstr>
      <vt:lpstr>ARPC Recommends any Approved Funds Not Expensed be Added to Social Services Discretionary Fund </vt:lpstr>
      <vt:lpstr>ARPC Recommendations Addressed Ten Key Categories </vt:lpstr>
      <vt:lpstr>ARPC Recommendations Addressed Ten Key Categories (continued)</vt:lpstr>
      <vt:lpstr>American Rescue Plan Recommendations</vt:lpstr>
      <vt:lpstr>Board of Selectmen Two Proposed Motions</vt:lpstr>
      <vt:lpstr>A Proposed Motion for  the Boards of Selectmen and Finance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Cheryl</dc:creator>
  <cp:lastModifiedBy>Cheryl</cp:lastModifiedBy>
  <cp:revision>116</cp:revision>
  <cp:lastPrinted>2022-06-14T15:49:26Z</cp:lastPrinted>
  <dcterms:created xsi:type="dcterms:W3CDTF">2022-03-15T14:44:27Z</dcterms:created>
  <dcterms:modified xsi:type="dcterms:W3CDTF">2022-06-21T16:25:06Z</dcterms:modified>
</cp:coreProperties>
</file>